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AE39F7-BABF-4A88-96B5-B6A81DF123A0}" type="doc">
      <dgm:prSet loTypeId="urn:microsoft.com/office/officeart/2005/8/layout/cycle1" loCatId="cycle" qsTypeId="urn:microsoft.com/office/officeart/2005/8/quickstyle/simple1" qsCatId="simple" csTypeId="urn:microsoft.com/office/officeart/2005/8/colors/accent1_2" csCatId="accent1"/>
      <dgm:spPr/>
    </dgm:pt>
    <dgm:pt modelId="{9C68A7BF-BF52-4022-A941-B0698ED4A29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2) Analysis of Assessment Plan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Develop an Intervention Plan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Generate Problem Solutions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Evaluate Solutions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Select a Solution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Collect Baseline Data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Set a Goal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Write Action Plan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Select Measurement Strategy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Develop plan to Evaluate Effectiveness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ndParaRPr>
        </a:p>
      </dgm:t>
    </dgm:pt>
    <dgm:pt modelId="{F27F8A41-4F33-4E3C-9C89-0CCA8D549D5B}" type="parTrans" cxnId="{18FC7688-3B50-4EE7-ACB7-410F4A365BA9}">
      <dgm:prSet/>
      <dgm:spPr/>
    </dgm:pt>
    <dgm:pt modelId="{2E57EBC8-B3A5-49C3-B8EF-0B1951E12909}" type="sibTrans" cxnId="{18FC7688-3B50-4EE7-ACB7-410F4A365BA9}">
      <dgm:prSet/>
      <dgm:spPr/>
    </dgm:pt>
    <dgm:pt modelId="{A2420720-CBB6-4502-8D0E-60CEF7C6000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3) Implement the Plan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Implement according to written plan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Ongoing systematic data collection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Follow-up as needed</a:t>
          </a:r>
          <a:endParaRPr kumimoji="0" lang="en-US" b="0" i="0" u="none" strike="noStrike" cap="none" normalizeH="0" baseline="0" smtClean="0">
            <a:ln>
              <a:noFill/>
            </a:ln>
            <a:solidFill>
              <a:schemeClr val="tx1"/>
            </a:solidFill>
            <a:effectLst/>
            <a:latin typeface="Arial" charset="0"/>
          </a:endParaRPr>
        </a:p>
      </dgm:t>
    </dgm:pt>
    <dgm:pt modelId="{626B97F5-00CA-46A6-841C-8995468BC78B}" type="parTrans" cxnId="{7363539B-2678-4E66-B1AE-C901FB521DF7}">
      <dgm:prSet/>
      <dgm:spPr/>
    </dgm:pt>
    <dgm:pt modelId="{35832A04-6A59-4630-99F0-68CC542C1A4B}" type="sibTrans" cxnId="{7363539B-2678-4E66-B1AE-C901FB521DF7}">
      <dgm:prSet/>
      <dgm:spPr/>
    </dgm:pt>
    <dgm:pt modelId="{26BB6B38-EEA7-443B-AA23-7F0947676DE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4) Analysis of Intervention Plan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Data analyzed to determine effectiveness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Success determined by rate of progress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and size of discrepancy</a:t>
          </a:r>
          <a:endParaRPr kumimoji="0" lang="en-US" b="0" i="0" u="none" strike="noStrike" cap="none" normalizeH="0" baseline="0" smtClean="0">
            <a:ln>
              <a:noFill/>
            </a:ln>
            <a:solidFill>
              <a:schemeClr val="tx1"/>
            </a:solidFill>
            <a:effectLst/>
            <a:latin typeface="Arial" charset="0"/>
          </a:endParaRPr>
        </a:p>
      </dgm:t>
    </dgm:pt>
    <dgm:pt modelId="{094C3E12-C886-4192-A99E-BCD25E9D9770}" type="parTrans" cxnId="{428DEC46-6D14-4B54-BAD3-B6F9EB34A6BD}">
      <dgm:prSet/>
      <dgm:spPr/>
    </dgm:pt>
    <dgm:pt modelId="{8B2EDCEA-21C3-45E4-9590-EEB1635FF2C3}" type="sibTrans" cxnId="{428DEC46-6D14-4B54-BAD3-B6F9EB34A6BD}">
      <dgm:prSet/>
      <dgm:spPr/>
    </dgm:pt>
    <dgm:pt modelId="{7E653D71-3377-423F-951D-977BBF2B41A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1) Define the Problem</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Develop the Assessment Plan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Identify Concern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Define behavior or concern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Problem validation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Problem analysis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Functional assessment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rPr>
            <a:t>Write problem statement</a:t>
          </a:r>
          <a:endParaRPr kumimoji="0" lang="en-US" b="0" i="0" u="none" strike="noStrike" cap="none" normalizeH="0" baseline="0" smtClean="0">
            <a:ln>
              <a:noFill/>
            </a:ln>
            <a:solidFill>
              <a:schemeClr val="tx1"/>
            </a:solidFill>
            <a:effectLst/>
            <a:latin typeface="Arial" charset="0"/>
          </a:endParaRPr>
        </a:p>
      </dgm:t>
    </dgm:pt>
    <dgm:pt modelId="{9F765FE4-E223-421F-8BDD-4ECACC8B07CF}" type="parTrans" cxnId="{83661ADD-49C3-4E34-924C-4E9F8315FA20}">
      <dgm:prSet/>
      <dgm:spPr/>
    </dgm:pt>
    <dgm:pt modelId="{10B5A97A-9D71-46F1-8B7F-ED5A82F0F872}" type="sibTrans" cxnId="{83661ADD-49C3-4E34-924C-4E9F8315FA20}">
      <dgm:prSet/>
      <dgm:spPr/>
    </dgm:pt>
    <dgm:pt modelId="{1771EE9F-35A5-49DC-8C47-6AAC72EF0BDF}" type="pres">
      <dgm:prSet presAssocID="{73AE39F7-BABF-4A88-96B5-B6A81DF123A0}" presName="cycle" presStyleCnt="0">
        <dgm:presLayoutVars>
          <dgm:dir/>
          <dgm:resizeHandles val="exact"/>
        </dgm:presLayoutVars>
      </dgm:prSet>
      <dgm:spPr/>
    </dgm:pt>
    <dgm:pt modelId="{7AE2DEF3-E243-4413-9B40-BFB191FA602C}" type="pres">
      <dgm:prSet presAssocID="{9C68A7BF-BF52-4022-A941-B0698ED4A294}" presName="dummy" presStyleCnt="0"/>
      <dgm:spPr/>
    </dgm:pt>
    <dgm:pt modelId="{6B4A0A98-B9AE-4B8C-98C9-10CDC89954C3}" type="pres">
      <dgm:prSet presAssocID="{9C68A7BF-BF52-4022-A941-B0698ED4A294}" presName="node" presStyleLbl="revTx" presStyleIdx="0" presStyleCnt="4">
        <dgm:presLayoutVars>
          <dgm:bulletEnabled val="1"/>
        </dgm:presLayoutVars>
      </dgm:prSet>
      <dgm:spPr/>
    </dgm:pt>
    <dgm:pt modelId="{3A46899E-6E86-4B2E-B550-5F546408FFC9}" type="pres">
      <dgm:prSet presAssocID="{2E57EBC8-B3A5-49C3-B8EF-0B1951E12909}" presName="sibTrans" presStyleLbl="node1" presStyleIdx="0" presStyleCnt="4"/>
      <dgm:spPr/>
    </dgm:pt>
    <dgm:pt modelId="{956D6EE2-8A0B-4CAE-8F6D-CBA74D41EFA7}" type="pres">
      <dgm:prSet presAssocID="{A2420720-CBB6-4502-8D0E-60CEF7C60004}" presName="dummy" presStyleCnt="0"/>
      <dgm:spPr/>
    </dgm:pt>
    <dgm:pt modelId="{1CBB365F-9B95-4EB5-9194-553B3263DC2B}" type="pres">
      <dgm:prSet presAssocID="{A2420720-CBB6-4502-8D0E-60CEF7C60004}" presName="node" presStyleLbl="revTx" presStyleIdx="1" presStyleCnt="4">
        <dgm:presLayoutVars>
          <dgm:bulletEnabled val="1"/>
        </dgm:presLayoutVars>
      </dgm:prSet>
      <dgm:spPr/>
    </dgm:pt>
    <dgm:pt modelId="{2F874C1D-5FAB-426C-BD9B-328724260309}" type="pres">
      <dgm:prSet presAssocID="{35832A04-6A59-4630-99F0-68CC542C1A4B}" presName="sibTrans" presStyleLbl="node1" presStyleIdx="1" presStyleCnt="4"/>
      <dgm:spPr/>
    </dgm:pt>
    <dgm:pt modelId="{8C6615DE-D407-4287-92D4-C2825CA4B5C7}" type="pres">
      <dgm:prSet presAssocID="{26BB6B38-EEA7-443B-AA23-7F0947676DE4}" presName="dummy" presStyleCnt="0"/>
      <dgm:spPr/>
    </dgm:pt>
    <dgm:pt modelId="{D655814C-252A-4010-9F41-DC11110D2114}" type="pres">
      <dgm:prSet presAssocID="{26BB6B38-EEA7-443B-AA23-7F0947676DE4}" presName="node" presStyleLbl="revTx" presStyleIdx="2" presStyleCnt="4">
        <dgm:presLayoutVars>
          <dgm:bulletEnabled val="1"/>
        </dgm:presLayoutVars>
      </dgm:prSet>
      <dgm:spPr/>
    </dgm:pt>
    <dgm:pt modelId="{2C24B5BC-9CA1-466F-B1E6-4F85C341BBB2}" type="pres">
      <dgm:prSet presAssocID="{8B2EDCEA-21C3-45E4-9590-EEB1635FF2C3}" presName="sibTrans" presStyleLbl="node1" presStyleIdx="2" presStyleCnt="4"/>
      <dgm:spPr/>
    </dgm:pt>
    <dgm:pt modelId="{071014C5-9DED-4DA7-A0E9-D9DC0BA0C9BC}" type="pres">
      <dgm:prSet presAssocID="{7E653D71-3377-423F-951D-977BBF2B41A3}" presName="dummy" presStyleCnt="0"/>
      <dgm:spPr/>
    </dgm:pt>
    <dgm:pt modelId="{FC6E8E41-535E-4E37-81D4-511547D9EBB7}" type="pres">
      <dgm:prSet presAssocID="{7E653D71-3377-423F-951D-977BBF2B41A3}" presName="node" presStyleLbl="revTx" presStyleIdx="3" presStyleCnt="4">
        <dgm:presLayoutVars>
          <dgm:bulletEnabled val="1"/>
        </dgm:presLayoutVars>
      </dgm:prSet>
      <dgm:spPr/>
    </dgm:pt>
    <dgm:pt modelId="{6C3B637B-98ED-4ED5-9658-A2B9AC894924}" type="pres">
      <dgm:prSet presAssocID="{10B5A97A-9D71-46F1-8B7F-ED5A82F0F872}" presName="sibTrans" presStyleLbl="node1" presStyleIdx="3" presStyleCnt="4"/>
      <dgm:spPr/>
    </dgm:pt>
  </dgm:ptLst>
  <dgm:cxnLst>
    <dgm:cxn modelId="{83661ADD-49C3-4E34-924C-4E9F8315FA20}" srcId="{73AE39F7-BABF-4A88-96B5-B6A81DF123A0}" destId="{7E653D71-3377-423F-951D-977BBF2B41A3}" srcOrd="3" destOrd="0" parTransId="{9F765FE4-E223-421F-8BDD-4ECACC8B07CF}" sibTransId="{10B5A97A-9D71-46F1-8B7F-ED5A82F0F872}"/>
    <dgm:cxn modelId="{5ABEE0C4-6BE0-4722-8B49-56A1CE376337}" type="presOf" srcId="{35832A04-6A59-4630-99F0-68CC542C1A4B}" destId="{2F874C1D-5FAB-426C-BD9B-328724260309}" srcOrd="0" destOrd="0" presId="urn:microsoft.com/office/officeart/2005/8/layout/cycle1"/>
    <dgm:cxn modelId="{F979224D-11FC-4C22-A5AD-D9DAF7BE4105}" type="presOf" srcId="{73AE39F7-BABF-4A88-96B5-B6A81DF123A0}" destId="{1771EE9F-35A5-49DC-8C47-6AAC72EF0BDF}" srcOrd="0" destOrd="0" presId="urn:microsoft.com/office/officeart/2005/8/layout/cycle1"/>
    <dgm:cxn modelId="{7CD282A5-BA93-47E1-B19E-107801254E87}" type="presOf" srcId="{9C68A7BF-BF52-4022-A941-B0698ED4A294}" destId="{6B4A0A98-B9AE-4B8C-98C9-10CDC89954C3}" srcOrd="0" destOrd="0" presId="urn:microsoft.com/office/officeart/2005/8/layout/cycle1"/>
    <dgm:cxn modelId="{DA33ED61-4629-4B7D-A63D-A77ECBC38CC5}" type="presOf" srcId="{10B5A97A-9D71-46F1-8B7F-ED5A82F0F872}" destId="{6C3B637B-98ED-4ED5-9658-A2B9AC894924}" srcOrd="0" destOrd="0" presId="urn:microsoft.com/office/officeart/2005/8/layout/cycle1"/>
    <dgm:cxn modelId="{866115E5-C567-4C2B-9EB0-B2F04797C6DC}" type="presOf" srcId="{2E57EBC8-B3A5-49C3-B8EF-0B1951E12909}" destId="{3A46899E-6E86-4B2E-B550-5F546408FFC9}" srcOrd="0" destOrd="0" presId="urn:microsoft.com/office/officeart/2005/8/layout/cycle1"/>
    <dgm:cxn modelId="{428DEC46-6D14-4B54-BAD3-B6F9EB34A6BD}" srcId="{73AE39F7-BABF-4A88-96B5-B6A81DF123A0}" destId="{26BB6B38-EEA7-443B-AA23-7F0947676DE4}" srcOrd="2" destOrd="0" parTransId="{094C3E12-C886-4192-A99E-BCD25E9D9770}" sibTransId="{8B2EDCEA-21C3-45E4-9590-EEB1635FF2C3}"/>
    <dgm:cxn modelId="{7363539B-2678-4E66-B1AE-C901FB521DF7}" srcId="{73AE39F7-BABF-4A88-96B5-B6A81DF123A0}" destId="{A2420720-CBB6-4502-8D0E-60CEF7C60004}" srcOrd="1" destOrd="0" parTransId="{626B97F5-00CA-46A6-841C-8995468BC78B}" sibTransId="{35832A04-6A59-4630-99F0-68CC542C1A4B}"/>
    <dgm:cxn modelId="{F0BE38DE-C1DC-4D5C-BCEB-68C4D31DAE5F}" type="presOf" srcId="{A2420720-CBB6-4502-8D0E-60CEF7C60004}" destId="{1CBB365F-9B95-4EB5-9194-553B3263DC2B}" srcOrd="0" destOrd="0" presId="urn:microsoft.com/office/officeart/2005/8/layout/cycle1"/>
    <dgm:cxn modelId="{18FC7688-3B50-4EE7-ACB7-410F4A365BA9}" srcId="{73AE39F7-BABF-4A88-96B5-B6A81DF123A0}" destId="{9C68A7BF-BF52-4022-A941-B0698ED4A294}" srcOrd="0" destOrd="0" parTransId="{F27F8A41-4F33-4E3C-9C89-0CCA8D549D5B}" sibTransId="{2E57EBC8-B3A5-49C3-B8EF-0B1951E12909}"/>
    <dgm:cxn modelId="{86386CC0-4BDF-4E84-8E23-CCA53BB096C2}" type="presOf" srcId="{7E653D71-3377-423F-951D-977BBF2B41A3}" destId="{FC6E8E41-535E-4E37-81D4-511547D9EBB7}" srcOrd="0" destOrd="0" presId="urn:microsoft.com/office/officeart/2005/8/layout/cycle1"/>
    <dgm:cxn modelId="{A13FBFFA-9D53-416C-8D45-A17990FA549A}" type="presOf" srcId="{8B2EDCEA-21C3-45E4-9590-EEB1635FF2C3}" destId="{2C24B5BC-9CA1-466F-B1E6-4F85C341BBB2}" srcOrd="0" destOrd="0" presId="urn:microsoft.com/office/officeart/2005/8/layout/cycle1"/>
    <dgm:cxn modelId="{55FCA5FE-75E1-4DA1-BD32-845FA53721BF}" type="presOf" srcId="{26BB6B38-EEA7-443B-AA23-7F0947676DE4}" destId="{D655814C-252A-4010-9F41-DC11110D2114}" srcOrd="0" destOrd="0" presId="urn:microsoft.com/office/officeart/2005/8/layout/cycle1"/>
    <dgm:cxn modelId="{CD8C1D64-8459-41B7-9D35-4C5B75EE25C5}" type="presParOf" srcId="{1771EE9F-35A5-49DC-8C47-6AAC72EF0BDF}" destId="{7AE2DEF3-E243-4413-9B40-BFB191FA602C}" srcOrd="0" destOrd="0" presId="urn:microsoft.com/office/officeart/2005/8/layout/cycle1"/>
    <dgm:cxn modelId="{744BA590-9F2B-4DCD-955E-5D9EA69EA284}" type="presParOf" srcId="{1771EE9F-35A5-49DC-8C47-6AAC72EF0BDF}" destId="{6B4A0A98-B9AE-4B8C-98C9-10CDC89954C3}" srcOrd="1" destOrd="0" presId="urn:microsoft.com/office/officeart/2005/8/layout/cycle1"/>
    <dgm:cxn modelId="{B5DC4271-8DD5-48C3-A7D5-1B7EC60C5627}" type="presParOf" srcId="{1771EE9F-35A5-49DC-8C47-6AAC72EF0BDF}" destId="{3A46899E-6E86-4B2E-B550-5F546408FFC9}" srcOrd="2" destOrd="0" presId="urn:microsoft.com/office/officeart/2005/8/layout/cycle1"/>
    <dgm:cxn modelId="{1925EF10-E15D-40E1-8AFE-463C7B6CD91F}" type="presParOf" srcId="{1771EE9F-35A5-49DC-8C47-6AAC72EF0BDF}" destId="{956D6EE2-8A0B-4CAE-8F6D-CBA74D41EFA7}" srcOrd="3" destOrd="0" presId="urn:microsoft.com/office/officeart/2005/8/layout/cycle1"/>
    <dgm:cxn modelId="{71AE2807-6A1C-4550-B650-311FBC1D8CB9}" type="presParOf" srcId="{1771EE9F-35A5-49DC-8C47-6AAC72EF0BDF}" destId="{1CBB365F-9B95-4EB5-9194-553B3263DC2B}" srcOrd="4" destOrd="0" presId="urn:microsoft.com/office/officeart/2005/8/layout/cycle1"/>
    <dgm:cxn modelId="{53C195DC-405F-473B-AFB1-294DDCCF1442}" type="presParOf" srcId="{1771EE9F-35A5-49DC-8C47-6AAC72EF0BDF}" destId="{2F874C1D-5FAB-426C-BD9B-328724260309}" srcOrd="5" destOrd="0" presId="urn:microsoft.com/office/officeart/2005/8/layout/cycle1"/>
    <dgm:cxn modelId="{CAAA2417-1756-4731-A9AD-E6AE6EBECFB9}" type="presParOf" srcId="{1771EE9F-35A5-49DC-8C47-6AAC72EF0BDF}" destId="{8C6615DE-D407-4287-92D4-C2825CA4B5C7}" srcOrd="6" destOrd="0" presId="urn:microsoft.com/office/officeart/2005/8/layout/cycle1"/>
    <dgm:cxn modelId="{DA4FF74F-6ABE-4436-8E56-611E9E7A91E6}" type="presParOf" srcId="{1771EE9F-35A5-49DC-8C47-6AAC72EF0BDF}" destId="{D655814C-252A-4010-9F41-DC11110D2114}" srcOrd="7" destOrd="0" presId="urn:microsoft.com/office/officeart/2005/8/layout/cycle1"/>
    <dgm:cxn modelId="{A85069E8-B18B-40B4-A8B4-32199C3B4369}" type="presParOf" srcId="{1771EE9F-35A5-49DC-8C47-6AAC72EF0BDF}" destId="{2C24B5BC-9CA1-466F-B1E6-4F85C341BBB2}" srcOrd="8" destOrd="0" presId="urn:microsoft.com/office/officeart/2005/8/layout/cycle1"/>
    <dgm:cxn modelId="{94B6E122-C28B-415E-BD36-C79A9FCDC9C6}" type="presParOf" srcId="{1771EE9F-35A5-49DC-8C47-6AAC72EF0BDF}" destId="{071014C5-9DED-4DA7-A0E9-D9DC0BA0C9BC}" srcOrd="9" destOrd="0" presId="urn:microsoft.com/office/officeart/2005/8/layout/cycle1"/>
    <dgm:cxn modelId="{0B200343-0DDD-46EE-A14F-593FF61BA4AB}" type="presParOf" srcId="{1771EE9F-35A5-49DC-8C47-6AAC72EF0BDF}" destId="{FC6E8E41-535E-4E37-81D4-511547D9EBB7}" srcOrd="10" destOrd="0" presId="urn:microsoft.com/office/officeart/2005/8/layout/cycle1"/>
    <dgm:cxn modelId="{8F9CCE2D-4D6A-4BE1-B18D-818AD9972BD8}" type="presParOf" srcId="{1771EE9F-35A5-49DC-8C47-6AAC72EF0BDF}" destId="{6C3B637B-98ED-4ED5-9658-A2B9AC894924}"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B87F09-56D8-438B-98B8-D19644383A21}" type="datetimeFigureOut">
              <a:rPr lang="en-US" smtClean="0"/>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B880BC-7542-44C3-84A6-F1D46E703041}" type="slidenum">
              <a:rPr lang="en-US" smtClean="0"/>
              <a:t>‹#›</a:t>
            </a:fld>
            <a:endParaRPr lang="en-US"/>
          </a:p>
        </p:txBody>
      </p:sp>
    </p:spTree>
    <p:extLst>
      <p:ext uri="{BB962C8B-B14F-4D97-AF65-F5344CB8AC3E}">
        <p14:creationId xmlns:p14="http://schemas.microsoft.com/office/powerpoint/2010/main" val="3135275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A4F802-060F-4D41-9601-BE22E2362B6E}" type="slidenum">
              <a:rPr lang="en-US"/>
              <a:pPr/>
              <a:t>1</a:t>
            </a:fld>
            <a:endParaRPr lang="en-US"/>
          </a:p>
        </p:txBody>
      </p:sp>
      <p:sp>
        <p:nvSpPr>
          <p:cNvPr id="1022978" name="Rectangle 2"/>
          <p:cNvSpPr>
            <a:spLocks noRot="1" noChangeArrowheads="1" noTextEdit="1"/>
          </p:cNvSpPr>
          <p:nvPr>
            <p:ph type="sldImg"/>
          </p:nvPr>
        </p:nvSpPr>
        <p:spPr>
          <a:xfrm>
            <a:off x="1154113" y="686239"/>
            <a:ext cx="4557712" cy="3428004"/>
          </a:xfrm>
          <a:ln/>
        </p:spPr>
      </p:sp>
      <p:sp>
        <p:nvSpPr>
          <p:cNvPr id="1022979" name="Rectangle 3"/>
          <p:cNvSpPr>
            <a:spLocks noGrp="1" noChangeArrowheads="1"/>
          </p:cNvSpPr>
          <p:nvPr>
            <p:ph type="body" idx="1"/>
          </p:nvPr>
        </p:nvSpPr>
        <p:spPr>
          <a:xfrm>
            <a:off x="685800" y="4343519"/>
            <a:ext cx="5487988" cy="4114243"/>
          </a:xfrm>
        </p:spPr>
        <p:txBody>
          <a:bodyPr/>
          <a:lstStyle/>
          <a:p>
            <a:r>
              <a:rPr lang="en-US"/>
              <a:t>As a student moves up the tiers the amount of intervention time, intensity, and the frequency of progress monitoring increases.  The tiers act as filters to filter out the students that require low levels of intervention to be successful.  Somewhere between 80-90 percent of students should receive what they need to be successful in the general education setting and this represents tier one.  Somewhere from 5-15 percent of students are in tier two.  These are the students that need some intervention beyond differentiation within the general education classroom in order to be successful.  In tier three you have 1-7 percent of students, that need intense intervention outside of the general education setting in order to be successful.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CD181A-27D7-493D-93FA-06E69455B9A5}" type="slidenum">
              <a:rPr lang="en-US"/>
              <a:pPr/>
              <a:t>31</a:t>
            </a:fld>
            <a:endParaRPr lang="en-US"/>
          </a:p>
        </p:txBody>
      </p:sp>
      <p:sp>
        <p:nvSpPr>
          <p:cNvPr id="1107970" name="Rectangle 2"/>
          <p:cNvSpPr>
            <a:spLocks noRot="1" noChangeArrowheads="1" noTextEdit="1"/>
          </p:cNvSpPr>
          <p:nvPr>
            <p:ph type="sldImg"/>
          </p:nvPr>
        </p:nvSpPr>
        <p:spPr>
          <a:xfrm>
            <a:off x="1152526" y="686239"/>
            <a:ext cx="4557713" cy="3428004"/>
          </a:xfrm>
          <a:ln/>
        </p:spPr>
      </p:sp>
      <p:sp>
        <p:nvSpPr>
          <p:cNvPr id="1107971" name="Rectangle 3"/>
          <p:cNvSpPr>
            <a:spLocks noGrp="1" noChangeArrowheads="1"/>
          </p:cNvSpPr>
          <p:nvPr>
            <p:ph type="body" idx="1"/>
          </p:nvPr>
        </p:nvSpPr>
        <p:spPr>
          <a:xfrm>
            <a:off x="685800" y="4343519"/>
            <a:ext cx="5487988" cy="4114243"/>
          </a:xfrm>
        </p:spPr>
        <p:txBody>
          <a:bodyPr/>
          <a:lstStyle/>
          <a:p>
            <a:r>
              <a:rPr lang="en-US"/>
              <a:t>Standard protocol interventions are sometimes used in this tier, however that is not always to practice.  This key here is to ensure that whatever is used is supported by peer reviewed research.  Students in this tier will receive intervention/instruction with higher intensity in addition to the core instruction.  Tier two interventions can be provided in a small group setting via differentiation in the regular classroom or some type of pullout setting.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12D9CD-1053-4050-B08F-4AE4F46CB61B}" type="slidenum">
              <a:rPr lang="en-US"/>
              <a:pPr/>
              <a:t>32</a:t>
            </a:fld>
            <a:endParaRPr lang="en-US"/>
          </a:p>
        </p:txBody>
      </p:sp>
      <p:sp>
        <p:nvSpPr>
          <p:cNvPr id="791554" name="Rectangle 2"/>
          <p:cNvSpPr>
            <a:spLocks noRot="1" noChangeArrowheads="1" noTextEdit="1"/>
          </p:cNvSpPr>
          <p:nvPr>
            <p:ph type="sldImg"/>
          </p:nvPr>
        </p:nvSpPr>
        <p:spPr>
          <a:ln/>
        </p:spPr>
      </p:sp>
      <p:sp>
        <p:nvSpPr>
          <p:cNvPr id="791555" name="Rectangle 3"/>
          <p:cNvSpPr>
            <a:spLocks noGrp="1" noChangeArrowheads="1"/>
          </p:cNvSpPr>
          <p:nvPr>
            <p:ph type="body" idx="1"/>
          </p:nvPr>
        </p:nvSpPr>
        <p:spPr/>
        <p:txBody>
          <a:bodyPr/>
          <a:lstStyle/>
          <a:p>
            <a:r>
              <a:rPr lang="en-US"/>
              <a:t>We as educators need to change our approach to working with students that are experiencing difficulties.  Rather than focusing on labeling a student or finding a disability within the student that serves as a justification for giving them the help that they need, we need to help the students that need help.  Then through that process of providing intervention and monitoring the progress that the student makes as a result, we can determine the intensity of the intervention that the student needs in order to be successful.  If we prove through that process that the student is in need of the highest intensity of intervention (special education), then that type of placement can be considered.  The process is based on behavioral analysis, and is referred to as the Problem Solving Model.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648FF4-82FE-4E54-836D-5B48D2AAD59A}" type="slidenum">
              <a:rPr lang="en-US"/>
              <a:pPr/>
              <a:t>33</a:t>
            </a:fld>
            <a:endParaRPr lang="en-US"/>
          </a:p>
        </p:txBody>
      </p:sp>
      <p:sp>
        <p:nvSpPr>
          <p:cNvPr id="792578" name="Rectangle 2"/>
          <p:cNvSpPr>
            <a:spLocks noRot="1" noChangeArrowheads="1" noTextEdit="1"/>
          </p:cNvSpPr>
          <p:nvPr>
            <p:ph type="sldImg"/>
          </p:nvPr>
        </p:nvSpPr>
        <p:spPr>
          <a:ln/>
        </p:spPr>
      </p:sp>
      <p:sp>
        <p:nvSpPr>
          <p:cNvPr id="792579" name="Rectangle 3"/>
          <p:cNvSpPr>
            <a:spLocks noGrp="1" noChangeArrowheads="1"/>
          </p:cNvSpPr>
          <p:nvPr>
            <p:ph type="body" idx="1"/>
          </p:nvPr>
        </p:nvSpPr>
        <p:spPr/>
        <p:txBody>
          <a:bodyPr/>
          <a:lstStyle/>
          <a:p>
            <a:r>
              <a:rPr lang="en-US"/>
              <a:t>The six core steps are Define the Problem, Develop the Assessment Plan, Analyze the Assessment Plan results, Develop an Intervention Plan, Implement the Plan, and Analyze the Intervention Plan.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9F8663-027B-4A79-869F-49D2156525DC}" type="slidenum">
              <a:rPr lang="en-US"/>
              <a:pPr/>
              <a:t>34</a:t>
            </a:fld>
            <a:endParaRPr lang="en-US"/>
          </a:p>
        </p:txBody>
      </p:sp>
      <p:sp>
        <p:nvSpPr>
          <p:cNvPr id="813058" name="Rectangle 2"/>
          <p:cNvSpPr>
            <a:spLocks noRot="1" noChangeArrowheads="1" noTextEdit="1"/>
          </p:cNvSpPr>
          <p:nvPr>
            <p:ph type="sldImg"/>
          </p:nvPr>
        </p:nvSpPr>
        <p:spPr>
          <a:ln/>
        </p:spPr>
      </p:sp>
      <p:sp>
        <p:nvSpPr>
          <p:cNvPr id="813059" name="Rectangle 3"/>
          <p:cNvSpPr>
            <a:spLocks noGrp="1" noChangeArrowheads="1"/>
          </p:cNvSpPr>
          <p:nvPr>
            <p:ph type="body" idx="1"/>
          </p:nvPr>
        </p:nvSpPr>
        <p:spPr/>
        <p:txBody>
          <a:bodyPr/>
          <a:lstStyle/>
          <a:p>
            <a:pPr>
              <a:lnSpc>
                <a:spcPct val="90000"/>
              </a:lnSpc>
            </a:pPr>
            <a:r>
              <a:rPr lang="en-US"/>
              <a:t>If the case is sent on the level two, then the core steps of the process occur again.  The differences between level one and level two are the people involved and the intensity of the intervention provided.  In level two the parents and teacher continue to be involved, but additional educators are also introduced to the case.  Some school systems choose to implement level two within the grade level team meeting process.  For example, if the student is in first grade, then the parents and teacher would meet with all of the other first grade teachers.  Other options for level two include implementing via a cross grade level team meeting, using a case manager approach where one person from the level three PSM team attends the meeting, or to simply invite a staff member that has background knowledge that is relevant to the area of concern.  For example, if the area of concern is reading, then the teacher might invite the literacy specialist, curriculum coach, Title I teacher, etc.  Regardless of the method of level two implementation, the PSM process occurs again so that the additional educators involved can see the data collected thus far and help generate additional intervention ideas.  The new plan is implemented and progress monitoring data are collected.  The interventions in level two typically involve some kind of pullout such as Title I, SRA, Reading Recovery, etc.  The team reconvenes at the predetermined date and the progress monitoring data is reviewed and the next step of for the case is decided.  The case could remain in level two, be sent back down to level one due to progress by the student, or continue on to level three.  Data collection methods within level two can range from classroom performance to CBM.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5C4604-0BD5-4230-AD62-DCF449242C6F}" type="slidenum">
              <a:rPr lang="en-US"/>
              <a:pPr/>
              <a:t>35</a:t>
            </a:fld>
            <a:endParaRPr lang="en-US"/>
          </a:p>
        </p:txBody>
      </p:sp>
      <p:sp>
        <p:nvSpPr>
          <p:cNvPr id="1139714" name="Rectangle 2"/>
          <p:cNvSpPr>
            <a:spLocks noRot="1" noChangeArrowheads="1" noTextEdit="1"/>
          </p:cNvSpPr>
          <p:nvPr>
            <p:ph type="sldImg"/>
          </p:nvPr>
        </p:nvSpPr>
        <p:spPr>
          <a:ln/>
        </p:spPr>
      </p:sp>
      <p:sp>
        <p:nvSpPr>
          <p:cNvPr id="1139715" name="Rectangle 3"/>
          <p:cNvSpPr>
            <a:spLocks noGrp="1" noChangeArrowheads="1"/>
          </p:cNvSpPr>
          <p:nvPr>
            <p:ph type="body" idx="1"/>
          </p:nvPr>
        </p:nvSpPr>
        <p:spPr/>
        <p:txBody>
          <a:bodyPr/>
          <a:lstStyle/>
          <a:p>
            <a:r>
              <a:rPr lang="en-US"/>
              <a:t>All three of these options require parallel scheduling.  In option one the tier 1 students receive enrichment activities while the tier 2 students receive their tier 2 targeted instruction.  In option two the tier 2 classes can move at a slower pace, allow more opportunity to practice, and use more intense instruction, while the tier 1 class can use the extra time for enrichment.  Option three has tier 1 instruction occurring without added differentiation time.  Then the tier 2 instruction happens at a different time in the day.  Tier 2 kids get targeted instruction, while tier 1 kids get enrichment.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C353D2-50B8-4810-B95C-310DDBC1FF46}" type="slidenum">
              <a:rPr lang="en-US"/>
              <a:pPr/>
              <a:t>38</a:t>
            </a:fld>
            <a:endParaRPr lang="en-US"/>
          </a:p>
        </p:txBody>
      </p:sp>
      <p:sp>
        <p:nvSpPr>
          <p:cNvPr id="1114114" name="Rectangle 2"/>
          <p:cNvSpPr>
            <a:spLocks noRot="1" noChangeArrowheads="1" noTextEdit="1"/>
          </p:cNvSpPr>
          <p:nvPr>
            <p:ph type="sldImg"/>
          </p:nvPr>
        </p:nvSpPr>
        <p:spPr>
          <a:ln/>
        </p:spPr>
      </p:sp>
      <p:sp>
        <p:nvSpPr>
          <p:cNvPr id="1114115" name="Rectangle 3"/>
          <p:cNvSpPr>
            <a:spLocks noGrp="1" noChangeArrowheads="1"/>
          </p:cNvSpPr>
          <p:nvPr>
            <p:ph type="body" idx="1"/>
          </p:nvPr>
        </p:nvSpPr>
        <p:spPr/>
        <p:txBody>
          <a:bodyPr/>
          <a:lstStyle/>
          <a:p>
            <a:r>
              <a:rPr lang="en-US"/>
              <a:t>Some often used Tier Two interventions programs.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67ADEC-CB96-4486-8CBB-C111379CF494}" type="slidenum">
              <a:rPr lang="en-US"/>
              <a:pPr/>
              <a:t>4</a:t>
            </a:fld>
            <a:endParaRPr lang="en-US"/>
          </a:p>
        </p:txBody>
      </p:sp>
      <p:sp>
        <p:nvSpPr>
          <p:cNvPr id="1029122" name="Rectangle 2"/>
          <p:cNvSpPr>
            <a:spLocks noRot="1" noChangeArrowheads="1" noTextEdit="1"/>
          </p:cNvSpPr>
          <p:nvPr>
            <p:ph type="sldImg"/>
          </p:nvPr>
        </p:nvSpPr>
        <p:spPr>
          <a:xfrm>
            <a:off x="1152526" y="686239"/>
            <a:ext cx="4557713" cy="3428004"/>
          </a:xfrm>
          <a:ln/>
        </p:spPr>
      </p:sp>
      <p:sp>
        <p:nvSpPr>
          <p:cNvPr id="1029123" name="Rectangle 3"/>
          <p:cNvSpPr>
            <a:spLocks noGrp="1" noChangeArrowheads="1"/>
          </p:cNvSpPr>
          <p:nvPr>
            <p:ph type="body" idx="1"/>
          </p:nvPr>
        </p:nvSpPr>
        <p:spPr/>
        <p:txBody>
          <a:bodyPr/>
          <a:lstStyle/>
          <a:p>
            <a:r>
              <a:rPr lang="en-US"/>
              <a:t>Within tier one students receive high quality instruction, data based instructional decision making, and differentiated instruction within the general education classroom as needed.  As in NCLB and IDEA instructional methodologies are implemented that are peer reviewed scientifically research based.  Students are progress monitored at least once a week, so that data based instructional decision making can occur.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7FCCE3-DC6E-4BC4-8C47-CB3DD6410ADA}" type="slidenum">
              <a:rPr lang="en-US"/>
              <a:pPr/>
              <a:t>5</a:t>
            </a:fld>
            <a:endParaRPr lang="en-US"/>
          </a:p>
        </p:txBody>
      </p:sp>
      <p:sp>
        <p:nvSpPr>
          <p:cNvPr id="1031170" name="Rectangle 2"/>
          <p:cNvSpPr>
            <a:spLocks noRot="1" noChangeArrowheads="1" noTextEdit="1"/>
          </p:cNvSpPr>
          <p:nvPr>
            <p:ph type="sldImg"/>
          </p:nvPr>
        </p:nvSpPr>
        <p:spPr>
          <a:xfrm>
            <a:off x="1152526" y="686239"/>
            <a:ext cx="4557713" cy="3428004"/>
          </a:xfrm>
          <a:ln/>
        </p:spPr>
      </p:sp>
      <p:sp>
        <p:nvSpPr>
          <p:cNvPr id="1031171" name="Rectangle 3"/>
          <p:cNvSpPr>
            <a:spLocks noGrp="1" noChangeArrowheads="1"/>
          </p:cNvSpPr>
          <p:nvPr>
            <p:ph type="body" idx="1"/>
          </p:nvPr>
        </p:nvSpPr>
        <p:spPr>
          <a:xfrm>
            <a:off x="914400" y="4343519"/>
            <a:ext cx="5029200" cy="4114243"/>
          </a:xfrm>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3F174B-BBFA-4FA6-92B5-CAFBF5C3E91F}" type="slidenum">
              <a:rPr lang="en-US"/>
              <a:pPr/>
              <a:t>20</a:t>
            </a:fld>
            <a:endParaRPr lang="en-US"/>
          </a:p>
        </p:txBody>
      </p:sp>
      <p:sp>
        <p:nvSpPr>
          <p:cNvPr id="1077250" name="Rectangle 2"/>
          <p:cNvSpPr>
            <a:spLocks noRot="1" noChangeArrowheads="1" noTextEdit="1"/>
          </p:cNvSpPr>
          <p:nvPr>
            <p:ph type="sldImg"/>
          </p:nvPr>
        </p:nvSpPr>
        <p:spPr>
          <a:ln/>
        </p:spPr>
      </p:sp>
      <p:sp>
        <p:nvSpPr>
          <p:cNvPr id="1077251" name="Rectangle 3"/>
          <p:cNvSpPr>
            <a:spLocks noGrp="1" noChangeArrowheads="1"/>
          </p:cNvSpPr>
          <p:nvPr>
            <p:ph type="body" idx="1"/>
          </p:nvPr>
        </p:nvSpPr>
        <p:spPr/>
        <p:txBody>
          <a:bodyPr/>
          <a:lstStyle/>
          <a:p>
            <a:r>
              <a:rPr lang="en-US"/>
              <a:t>Some often used core curriculum programs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noGrp="1" noChangeArrowheads="1"/>
          </p:cNvSpPr>
          <p:nvPr>
            <p:ph type="sldNum" sz="quarter" idx="5"/>
          </p:nvPr>
        </p:nvSpPr>
        <p:spPr>
          <a:ln/>
        </p:spPr>
        <p:txBody>
          <a:bodyPr/>
          <a:lstStyle/>
          <a:p>
            <a:fld id="{40F33CFE-5AAD-4C89-B9EA-8BAF5125C5D7}" type="slidenum">
              <a:rPr lang="en-US"/>
              <a:pPr/>
              <a:t>23</a:t>
            </a:fld>
            <a:endParaRPr lang="en-US"/>
          </a:p>
        </p:txBody>
      </p:sp>
      <p:sp>
        <p:nvSpPr>
          <p:cNvPr id="1091586" name="Rectangle 3"/>
          <p:cNvSpPr txBox="1">
            <a:spLocks noGrp="1" noChangeArrowheads="1"/>
          </p:cNvSpPr>
          <p:nvPr/>
        </p:nvSpPr>
        <p:spPr bwMode="auto">
          <a:xfrm>
            <a:off x="3884613" y="0"/>
            <a:ext cx="2971800" cy="45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pPr algn="r"/>
            <a:r>
              <a:rPr lang="en-US" sz="1200">
                <a:ea typeface="ＭＳ Ｐゴシック" pitchFamily="34" charset="-128"/>
              </a:rPr>
              <a:t>July 30, 2007</a:t>
            </a:r>
          </a:p>
        </p:txBody>
      </p:sp>
      <p:sp>
        <p:nvSpPr>
          <p:cNvPr id="1091587" name="Rectangle 6"/>
          <p:cNvSpPr txBox="1">
            <a:spLocks noGrp="1" noChangeArrowheads="1"/>
          </p:cNvSpPr>
          <p:nvPr/>
        </p:nvSpPr>
        <p:spPr bwMode="auto">
          <a:xfrm>
            <a:off x="0" y="8685446"/>
            <a:ext cx="2971800" cy="45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r>
              <a:rPr lang="en-US" sz="1200">
                <a:ea typeface="ＭＳ Ｐゴシック" pitchFamily="34" charset="-128"/>
              </a:rPr>
              <a:t>Tilly, Informing Instruction: Improving Achievement</a:t>
            </a:r>
          </a:p>
        </p:txBody>
      </p:sp>
      <p:sp>
        <p:nvSpPr>
          <p:cNvPr id="1091588" name="Rectangle 7"/>
          <p:cNvSpPr txBox="1">
            <a:spLocks noGrp="1" noChangeArrowheads="1"/>
          </p:cNvSpPr>
          <p:nvPr/>
        </p:nvSpPr>
        <p:spPr bwMode="auto">
          <a:xfrm>
            <a:off x="3884613" y="8685446"/>
            <a:ext cx="2971800" cy="45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pPr algn="r"/>
            <a:fld id="{30DDC00A-B31E-4FF5-9CA7-D7A45B26837E}" type="slidenum">
              <a:rPr lang="en-US" sz="1200">
                <a:ea typeface="ＭＳ Ｐゴシック" pitchFamily="34" charset="-128"/>
              </a:rPr>
              <a:pPr algn="r"/>
              <a:t>23</a:t>
            </a:fld>
            <a:endParaRPr lang="en-US" sz="1200">
              <a:ea typeface="ＭＳ Ｐゴシック" pitchFamily="34" charset="-128"/>
            </a:endParaRPr>
          </a:p>
        </p:txBody>
      </p:sp>
      <p:sp>
        <p:nvSpPr>
          <p:cNvPr id="1091589" name="Rectangle 2"/>
          <p:cNvSpPr>
            <a:spLocks noRot="1" noChangeArrowheads="1" noTextEdit="1"/>
          </p:cNvSpPr>
          <p:nvPr>
            <p:ph type="sldImg"/>
          </p:nvPr>
        </p:nvSpPr>
        <p:spPr>
          <a:ln/>
        </p:spPr>
      </p:sp>
      <p:sp>
        <p:nvSpPr>
          <p:cNvPr id="1091590"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noGrp="1" noChangeArrowheads="1"/>
          </p:cNvSpPr>
          <p:nvPr>
            <p:ph type="sldNum" sz="quarter" idx="5"/>
          </p:nvPr>
        </p:nvSpPr>
        <p:spPr>
          <a:ln/>
        </p:spPr>
        <p:txBody>
          <a:bodyPr/>
          <a:lstStyle/>
          <a:p>
            <a:fld id="{60DACC73-92EE-47CC-AC9F-74E34EA3A0FC}" type="slidenum">
              <a:rPr lang="en-US"/>
              <a:pPr/>
              <a:t>25</a:t>
            </a:fld>
            <a:endParaRPr lang="en-US"/>
          </a:p>
        </p:txBody>
      </p:sp>
      <p:sp>
        <p:nvSpPr>
          <p:cNvPr id="1065986" name="Rectangle 3"/>
          <p:cNvSpPr txBox="1">
            <a:spLocks noGrp="1" noChangeArrowheads="1"/>
          </p:cNvSpPr>
          <p:nvPr/>
        </p:nvSpPr>
        <p:spPr bwMode="auto">
          <a:xfrm>
            <a:off x="3884613" y="0"/>
            <a:ext cx="2971800" cy="45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pPr algn="r"/>
            <a:r>
              <a:rPr lang="en-US" sz="1200">
                <a:ea typeface="ＭＳ Ｐゴシック" pitchFamily="34" charset="-128"/>
              </a:rPr>
              <a:t>July 30, 2007</a:t>
            </a:r>
          </a:p>
        </p:txBody>
      </p:sp>
      <p:sp>
        <p:nvSpPr>
          <p:cNvPr id="1065987" name="Rectangle 6"/>
          <p:cNvSpPr txBox="1">
            <a:spLocks noGrp="1" noChangeArrowheads="1"/>
          </p:cNvSpPr>
          <p:nvPr/>
        </p:nvSpPr>
        <p:spPr bwMode="auto">
          <a:xfrm>
            <a:off x="0" y="8685446"/>
            <a:ext cx="2971800" cy="45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r>
              <a:rPr lang="en-US" sz="1200">
                <a:ea typeface="ＭＳ Ｐゴシック" pitchFamily="34" charset="-128"/>
              </a:rPr>
              <a:t>Tilly, Informing Instruction: Improving Achievement</a:t>
            </a:r>
          </a:p>
        </p:txBody>
      </p:sp>
      <p:sp>
        <p:nvSpPr>
          <p:cNvPr id="1065988" name="Rectangle 7"/>
          <p:cNvSpPr txBox="1">
            <a:spLocks noGrp="1" noChangeArrowheads="1"/>
          </p:cNvSpPr>
          <p:nvPr/>
        </p:nvSpPr>
        <p:spPr bwMode="auto">
          <a:xfrm>
            <a:off x="3884613" y="8685446"/>
            <a:ext cx="2971800" cy="45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37931725" indent="-37474525">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marL="457200" fontAlgn="base">
              <a:spcBef>
                <a:spcPct val="0"/>
              </a:spcBef>
              <a:spcAft>
                <a:spcPct val="0"/>
              </a:spcAft>
              <a:defRPr>
                <a:solidFill>
                  <a:schemeClr val="tx1"/>
                </a:solidFill>
                <a:latin typeface="Arial" charset="0"/>
              </a:defRPr>
            </a:lvl6pPr>
            <a:lvl7pPr marL="914400" fontAlgn="base">
              <a:spcBef>
                <a:spcPct val="0"/>
              </a:spcBef>
              <a:spcAft>
                <a:spcPct val="0"/>
              </a:spcAft>
              <a:defRPr>
                <a:solidFill>
                  <a:schemeClr val="tx1"/>
                </a:solidFill>
                <a:latin typeface="Arial" charset="0"/>
              </a:defRPr>
            </a:lvl7pPr>
            <a:lvl8pPr marL="1371600" fontAlgn="base">
              <a:spcBef>
                <a:spcPct val="0"/>
              </a:spcBef>
              <a:spcAft>
                <a:spcPct val="0"/>
              </a:spcAft>
              <a:defRPr>
                <a:solidFill>
                  <a:schemeClr val="tx1"/>
                </a:solidFill>
                <a:latin typeface="Arial" charset="0"/>
              </a:defRPr>
            </a:lvl8pPr>
            <a:lvl9pPr marL="1828800" fontAlgn="base">
              <a:spcBef>
                <a:spcPct val="0"/>
              </a:spcBef>
              <a:spcAft>
                <a:spcPct val="0"/>
              </a:spcAft>
              <a:defRPr>
                <a:solidFill>
                  <a:schemeClr val="tx1"/>
                </a:solidFill>
                <a:latin typeface="Arial" charset="0"/>
              </a:defRPr>
            </a:lvl9pPr>
          </a:lstStyle>
          <a:p>
            <a:pPr algn="r"/>
            <a:fld id="{15DB6764-92EC-40AD-8074-85801C665BAF}" type="slidenum">
              <a:rPr lang="en-US" sz="1200">
                <a:ea typeface="ＭＳ Ｐゴシック" pitchFamily="34" charset="-128"/>
              </a:rPr>
              <a:pPr algn="r"/>
              <a:t>25</a:t>
            </a:fld>
            <a:endParaRPr lang="en-US" sz="1200">
              <a:ea typeface="ＭＳ Ｐゴシック" pitchFamily="34" charset="-128"/>
            </a:endParaRPr>
          </a:p>
        </p:txBody>
      </p:sp>
      <p:sp>
        <p:nvSpPr>
          <p:cNvPr id="1065989" name="Rectangle 2"/>
          <p:cNvSpPr>
            <a:spLocks noRot="1" noChangeArrowheads="1" noTextEdit="1"/>
          </p:cNvSpPr>
          <p:nvPr>
            <p:ph type="sldImg"/>
          </p:nvPr>
        </p:nvSpPr>
        <p:spPr>
          <a:ln/>
        </p:spPr>
      </p:sp>
      <p:sp>
        <p:nvSpPr>
          <p:cNvPr id="1065990"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613E0C-D09D-4A2C-B5AC-5CAF6EC7A212}" type="slidenum">
              <a:rPr lang="en-US"/>
              <a:pPr/>
              <a:t>28</a:t>
            </a:fld>
            <a:endParaRPr lang="en-US"/>
          </a:p>
        </p:txBody>
      </p:sp>
      <p:sp>
        <p:nvSpPr>
          <p:cNvPr id="1103874" name="Rectangle 2"/>
          <p:cNvSpPr>
            <a:spLocks noRot="1" noChangeArrowheads="1" noTextEdit="1"/>
          </p:cNvSpPr>
          <p:nvPr>
            <p:ph type="sldImg"/>
          </p:nvPr>
        </p:nvSpPr>
        <p:spPr>
          <a:xfrm>
            <a:off x="1154113" y="686239"/>
            <a:ext cx="4557712" cy="3428004"/>
          </a:xfrm>
          <a:ln/>
        </p:spPr>
      </p:sp>
      <p:sp>
        <p:nvSpPr>
          <p:cNvPr id="1103875" name="Rectangle 3"/>
          <p:cNvSpPr>
            <a:spLocks noGrp="1" noChangeArrowheads="1"/>
          </p:cNvSpPr>
          <p:nvPr>
            <p:ph type="body" idx="1"/>
          </p:nvPr>
        </p:nvSpPr>
        <p:spPr>
          <a:xfrm>
            <a:off x="685800" y="4343519"/>
            <a:ext cx="5487988" cy="4114243"/>
          </a:xfrm>
        </p:spPr>
        <p:txBody>
          <a:bodyPr/>
          <a:lstStyle/>
          <a:p>
            <a:r>
              <a:rPr lang="en-US"/>
              <a:t>As a student moves up the tiers the amount of intervention time, intensity, and the frequency of progress monitoring increases.  The tiers act as filters to filter out the students that require low levels of intervention to be successful.  Somewhere between 80-90 percent of students should receive what they need to be successful in the general education setting and this represents tier one.  Somewhere from 5-15 percent of students are in tier two.  These are the students that need some intervention beyond differentiation within the general education classroom in order to be successful.  In tier three you have 1-7 percent of students, that need intense intervention outside of the general education setting in order to be successful.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463E6A-FA7F-4DAA-A752-FDA71436A25E}" type="slidenum">
              <a:rPr lang="en-US"/>
              <a:pPr/>
              <a:t>29</a:t>
            </a:fld>
            <a:endParaRPr lang="en-US"/>
          </a:p>
        </p:txBody>
      </p:sp>
      <p:sp>
        <p:nvSpPr>
          <p:cNvPr id="1105922" name="Rectangle 2"/>
          <p:cNvSpPr>
            <a:spLocks noRot="1" noChangeArrowheads="1" noTextEdit="1"/>
          </p:cNvSpPr>
          <p:nvPr>
            <p:ph type="sldImg"/>
          </p:nvPr>
        </p:nvSpPr>
        <p:spPr>
          <a:xfrm>
            <a:off x="1152526" y="686239"/>
            <a:ext cx="4557713" cy="3428004"/>
          </a:xfrm>
          <a:ln/>
        </p:spPr>
      </p:sp>
      <p:sp>
        <p:nvSpPr>
          <p:cNvPr id="1105923" name="Rectangle 3"/>
          <p:cNvSpPr>
            <a:spLocks noGrp="1" noChangeArrowheads="1"/>
          </p:cNvSpPr>
          <p:nvPr>
            <p:ph type="body" idx="1"/>
          </p:nvPr>
        </p:nvSpPr>
        <p:spPr>
          <a:xfrm>
            <a:off x="685800" y="4343519"/>
            <a:ext cx="5487988" cy="4114243"/>
          </a:xfrm>
        </p:spPr>
        <p:txBody>
          <a:bodyPr/>
          <a:lstStyle/>
          <a:p>
            <a:r>
              <a:rPr lang="en-US"/>
              <a:t>At risk for academic failure.</a:t>
            </a:r>
          </a:p>
          <a:p>
            <a:r>
              <a:rPr lang="en-US"/>
              <a:t>Frequent or chronic behavioral, socialization problems.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E5B8D4-2293-46A4-A7E6-C86BCAD69E9B}" type="slidenum">
              <a:rPr lang="en-US"/>
              <a:pPr/>
              <a:t>30</a:t>
            </a:fld>
            <a:endParaRPr lang="en-US"/>
          </a:p>
        </p:txBody>
      </p:sp>
      <p:sp>
        <p:nvSpPr>
          <p:cNvPr id="1112066" name="Rectangle 2"/>
          <p:cNvSpPr>
            <a:spLocks noRot="1" noChangeArrowheads="1" noTextEdit="1"/>
          </p:cNvSpPr>
          <p:nvPr>
            <p:ph type="sldImg"/>
          </p:nvPr>
        </p:nvSpPr>
        <p:spPr>
          <a:xfrm>
            <a:off x="1152526" y="686239"/>
            <a:ext cx="4557713" cy="3428004"/>
          </a:xfrm>
          <a:ln/>
        </p:spPr>
      </p:sp>
      <p:sp>
        <p:nvSpPr>
          <p:cNvPr id="1112067" name="Rectangle 3"/>
          <p:cNvSpPr>
            <a:spLocks noGrp="1" noChangeArrowheads="1"/>
          </p:cNvSpPr>
          <p:nvPr>
            <p:ph type="body" idx="1"/>
          </p:nvPr>
        </p:nvSpPr>
        <p:spPr>
          <a:xfrm>
            <a:off x="685800" y="4343519"/>
            <a:ext cx="5487988" cy="4114243"/>
          </a:xfrm>
        </p:spPr>
        <p:txBody>
          <a:bodyPr/>
          <a:lstStyle/>
          <a:p>
            <a:r>
              <a:rPr lang="en-US"/>
              <a:t>Characteristics of tier two intervention.  Small group setting provides instructional intensity necessary to remediate the problem.  Progress monitoring is performed once per week to monitor the effectiveness of the intervention.  Data based instructional decision making is performed throughout intervention implementation.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F2E026-7373-46F3-BB69-B10446FEE2D7}"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200271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E026-7373-46F3-BB69-B10446FEE2D7}"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816389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E026-7373-46F3-BB69-B10446FEE2D7}"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989063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D16DEC90-F584-49CD-BC6D-797ABE4243FC}" type="slidenum">
              <a:rPr lang="en-US"/>
              <a:pPr/>
              <a:t>‹#›</a:t>
            </a:fld>
            <a:endParaRPr lang="en-US"/>
          </a:p>
        </p:txBody>
      </p:sp>
    </p:spTree>
    <p:extLst>
      <p:ext uri="{BB962C8B-B14F-4D97-AF65-F5344CB8AC3E}">
        <p14:creationId xmlns:p14="http://schemas.microsoft.com/office/powerpoint/2010/main" val="1661225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F540847-B78F-44F3-8C50-3232CA1ED337}" type="slidenum">
              <a:rPr lang="en-US"/>
              <a:pPr/>
              <a:t>‹#›</a:t>
            </a:fld>
            <a:endParaRPr lang="en-US"/>
          </a:p>
        </p:txBody>
      </p:sp>
    </p:spTree>
    <p:extLst>
      <p:ext uri="{BB962C8B-B14F-4D97-AF65-F5344CB8AC3E}">
        <p14:creationId xmlns:p14="http://schemas.microsoft.com/office/powerpoint/2010/main" val="1567540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2533CDA-2626-4C3D-A8EC-6575A52306B3}" type="slidenum">
              <a:rPr lang="en-US"/>
              <a:pPr/>
              <a:t>‹#›</a:t>
            </a:fld>
            <a:endParaRPr lang="en-US"/>
          </a:p>
        </p:txBody>
      </p:sp>
    </p:spTree>
    <p:extLst>
      <p:ext uri="{BB962C8B-B14F-4D97-AF65-F5344CB8AC3E}">
        <p14:creationId xmlns:p14="http://schemas.microsoft.com/office/powerpoint/2010/main" val="2876768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9696BB64-7619-4657-BE20-78B70A55BC1C}" type="slidenum">
              <a:rPr lang="en-US"/>
              <a:pPr/>
              <a:t>‹#›</a:t>
            </a:fld>
            <a:endParaRPr lang="en-US"/>
          </a:p>
        </p:txBody>
      </p:sp>
    </p:spTree>
    <p:extLst>
      <p:ext uri="{BB962C8B-B14F-4D97-AF65-F5344CB8AC3E}">
        <p14:creationId xmlns:p14="http://schemas.microsoft.com/office/powerpoint/2010/main" val="1812961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E026-7373-46F3-BB69-B10446FEE2D7}"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4279074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F2E026-7373-46F3-BB69-B10446FEE2D7}" type="datetimeFigureOut">
              <a:rPr lang="en-US" smtClean="0"/>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4091807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F2E026-7373-46F3-BB69-B10446FEE2D7}" type="datetimeFigureOut">
              <a:rPr lang="en-US" smtClean="0"/>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1080552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F2E026-7373-46F3-BB69-B10446FEE2D7}" type="datetimeFigureOut">
              <a:rPr lang="en-US" smtClean="0"/>
              <a:t>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808094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F2E026-7373-46F3-BB69-B10446FEE2D7}" type="datetimeFigureOut">
              <a:rPr lang="en-US" smtClean="0"/>
              <a:t>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2617289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F2E026-7373-46F3-BB69-B10446FEE2D7}" type="datetimeFigureOut">
              <a:rPr lang="en-US" smtClean="0"/>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4022755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2E026-7373-46F3-BB69-B10446FEE2D7}" type="datetimeFigureOut">
              <a:rPr lang="en-US" smtClean="0"/>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399093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2E026-7373-46F3-BB69-B10446FEE2D7}" type="datetimeFigureOut">
              <a:rPr lang="en-US" smtClean="0"/>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824CA6-35F0-400D-BF8E-D177B716134F}" type="slidenum">
              <a:rPr lang="en-US" smtClean="0"/>
              <a:t>‹#›</a:t>
            </a:fld>
            <a:endParaRPr lang="en-US"/>
          </a:p>
        </p:txBody>
      </p:sp>
    </p:spTree>
    <p:extLst>
      <p:ext uri="{BB962C8B-B14F-4D97-AF65-F5344CB8AC3E}">
        <p14:creationId xmlns:p14="http://schemas.microsoft.com/office/powerpoint/2010/main" val="170448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F2E026-7373-46F3-BB69-B10446FEE2D7}" type="datetimeFigureOut">
              <a:rPr lang="en-US" smtClean="0"/>
              <a:t>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824CA6-35F0-400D-BF8E-D177B716134F}" type="slidenum">
              <a:rPr lang="en-US" smtClean="0"/>
              <a:t>‹#›</a:t>
            </a:fld>
            <a:endParaRPr lang="en-US"/>
          </a:p>
        </p:txBody>
      </p:sp>
    </p:spTree>
    <p:extLst>
      <p:ext uri="{BB962C8B-B14F-4D97-AF65-F5344CB8AC3E}">
        <p14:creationId xmlns:p14="http://schemas.microsoft.com/office/powerpoint/2010/main" val="835604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wmf"/></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whatworks.ed.gov/" TargetMode="External"/><Relationship Id="rId2" Type="http://schemas.openxmlformats.org/officeDocument/2006/relationships/hyperlink" Target="http://www.enumeracy.com/" TargetMode="External"/><Relationship Id="rId1" Type="http://schemas.openxmlformats.org/officeDocument/2006/relationships/slideLayout" Target="../slideLayouts/slideLayout12.xml"/><Relationship Id="rId5" Type="http://schemas.openxmlformats.org/officeDocument/2006/relationships/image" Target="../media/image14.jpeg"/><Relationship Id="rId4" Type="http://schemas.openxmlformats.org/officeDocument/2006/relationships/hyperlink" Target="http://www.interventioncentral.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954" name="Text Box 2"/>
          <p:cNvSpPr txBox="1">
            <a:spLocks noChangeArrowheads="1"/>
          </p:cNvSpPr>
          <p:nvPr/>
        </p:nvSpPr>
        <p:spPr bwMode="auto">
          <a:xfrm>
            <a:off x="2687638" y="3589338"/>
            <a:ext cx="3535362" cy="137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900" b="1">
                <a:solidFill>
                  <a:srgbClr val="FFFFFF"/>
                </a:solidFill>
              </a:rPr>
              <a:t>Strategic Interventions</a:t>
            </a:r>
          </a:p>
          <a:p>
            <a:pPr algn="ctr"/>
            <a:r>
              <a:rPr lang="en-US" sz="900" b="1">
                <a:solidFill>
                  <a:srgbClr val="FFFFFF"/>
                </a:solidFill>
              </a:rPr>
              <a:t> for</a:t>
            </a:r>
          </a:p>
          <a:p>
            <a:pPr algn="ctr"/>
            <a:r>
              <a:rPr lang="en-US" sz="900" b="1">
                <a:solidFill>
                  <a:srgbClr val="FFFFFF"/>
                </a:solidFill>
              </a:rPr>
              <a:t>Students at Risk of Academic Failure</a:t>
            </a:r>
          </a:p>
          <a:p>
            <a:pPr algn="ctr"/>
            <a:endParaRPr lang="en-US" sz="1600" b="1">
              <a:solidFill>
                <a:srgbClr val="FFFFFF"/>
              </a:solidFill>
            </a:endParaRPr>
          </a:p>
          <a:p>
            <a:endParaRPr lang="en-US"/>
          </a:p>
        </p:txBody>
      </p:sp>
      <p:sp>
        <p:nvSpPr>
          <p:cNvPr id="1021955" name="Rectangle 3"/>
          <p:cNvSpPr>
            <a:spLocks noChangeArrowheads="1"/>
          </p:cNvSpPr>
          <p:nvPr/>
        </p:nvSpPr>
        <p:spPr bwMode="auto">
          <a:xfrm>
            <a:off x="838200" y="381000"/>
            <a:ext cx="80772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en-US" sz="4400">
              <a:solidFill>
                <a:schemeClr val="tx2"/>
              </a:solidFill>
            </a:endParaRPr>
          </a:p>
        </p:txBody>
      </p:sp>
      <p:sp>
        <p:nvSpPr>
          <p:cNvPr id="1021956" name="Rectangle 4"/>
          <p:cNvSpPr>
            <a:spLocks noChangeArrowheads="1"/>
          </p:cNvSpPr>
          <p:nvPr/>
        </p:nvSpPr>
        <p:spPr bwMode="auto">
          <a:xfrm>
            <a:off x="381000" y="1295400"/>
            <a:ext cx="85344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p>
        </p:txBody>
      </p:sp>
      <p:pic>
        <p:nvPicPr>
          <p:cNvPr id="1021957" name="Picture 5" descr="trian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1625" y="1455738"/>
            <a:ext cx="5765800" cy="4919662"/>
          </a:xfrm>
          <a:prstGeom prst="rect">
            <a:avLst/>
          </a:prstGeom>
          <a:noFill/>
          <a:extLst>
            <a:ext uri="{909E8E84-426E-40DD-AFC4-6F175D3DCCD1}">
              <a14:hiddenFill xmlns:a14="http://schemas.microsoft.com/office/drawing/2010/main">
                <a:solidFill>
                  <a:srgbClr val="FFFFFF"/>
                </a:solidFill>
              </a14:hiddenFill>
            </a:ext>
          </a:extLst>
        </p:spPr>
      </p:pic>
      <p:sp>
        <p:nvSpPr>
          <p:cNvPr id="1021958" name="WordArt 6"/>
          <p:cNvSpPr>
            <a:spLocks noChangeArrowheads="1" noChangeShapeType="1" noTextEdit="1"/>
          </p:cNvSpPr>
          <p:nvPr/>
        </p:nvSpPr>
        <p:spPr bwMode="auto">
          <a:xfrm>
            <a:off x="2159000" y="533400"/>
            <a:ext cx="4592638" cy="1114425"/>
          </a:xfrm>
          <a:prstGeom prst="rect">
            <a:avLst/>
          </a:prstGeom>
          <a:extLst>
            <a:ext uri="{AF507438-7753-43E0-B8FC-AC1667EBCBE1}">
              <a14:hiddenEffects xmlns:a14="http://schemas.microsoft.com/office/drawing/2010/main">
                <a:effectLst/>
              </a14:hiddenEffects>
            </a:ext>
          </a:extLst>
        </p:spPr>
        <p:txBody>
          <a:bodyPr wrap="none" fromWordArt="1">
            <a:prstTxWarp prst="textDeflate">
              <a:avLst>
                <a:gd name="adj" fmla="val 26227"/>
              </a:avLst>
            </a:prstTxWarp>
          </a:bodyPr>
          <a:lstStyle/>
          <a:p>
            <a:pPr algn="ctr"/>
            <a:r>
              <a:rPr lang="en-US" sz="1600" kern="10">
                <a:ln w="9525">
                  <a:solidFill>
                    <a:srgbClr val="000000"/>
                  </a:solidFill>
                  <a:round/>
                  <a:headEnd/>
                  <a:tailEnd/>
                </a:ln>
                <a:solidFill>
                  <a:srgbClr val="000000"/>
                </a:solidFill>
                <a:latin typeface="High Tower Text"/>
              </a:rPr>
              <a:t>TIM Framework</a:t>
            </a:r>
          </a:p>
        </p:txBody>
      </p:sp>
      <p:sp>
        <p:nvSpPr>
          <p:cNvPr id="1021959" name="WordArt 7"/>
          <p:cNvSpPr>
            <a:spLocks noChangeArrowheads="1" noChangeShapeType="1" noTextEdit="1"/>
          </p:cNvSpPr>
          <p:nvPr/>
        </p:nvSpPr>
        <p:spPr bwMode="auto">
          <a:xfrm rot="-68228459">
            <a:off x="378619" y="3431381"/>
            <a:ext cx="4340225" cy="220663"/>
          </a:xfrm>
          <a:prstGeom prst="rect">
            <a:avLst/>
          </a:prstGeom>
          <a:extLst>
            <a:ext uri="{AF507438-7753-43E0-B8FC-AC1667EBCBE1}">
              <a14:hiddenEffects xmlns:a14="http://schemas.microsoft.com/office/drawing/2010/main">
                <a:effectLst/>
              </a14:hiddenEffects>
            </a:ext>
          </a:extLst>
        </p:spPr>
        <p:txBody>
          <a:bodyPr wrap="none" fromWordArt="1">
            <a:prstTxWarp prst="textSlantUp">
              <a:avLst>
                <a:gd name="adj" fmla="val 0"/>
              </a:avLst>
            </a:prstTxWarp>
          </a:bodyPr>
          <a:lstStyle/>
          <a:p>
            <a:pPr algn="ctr"/>
            <a:r>
              <a:rPr lang="en-US" sz="900" i="1" kern="10">
                <a:ln w="9525">
                  <a:solidFill>
                    <a:srgbClr val="000000"/>
                  </a:solidFill>
                  <a:round/>
                  <a:headEnd/>
                  <a:tailEnd/>
                </a:ln>
                <a:solidFill>
                  <a:srgbClr val="000000"/>
                </a:solidFill>
                <a:latin typeface="High Tower Text"/>
              </a:rPr>
              <a:t>Continuum of Time, Intensity and Data Increases</a:t>
            </a:r>
          </a:p>
        </p:txBody>
      </p:sp>
      <p:sp>
        <p:nvSpPr>
          <p:cNvPr id="1021960" name="WordArt 8"/>
          <p:cNvSpPr>
            <a:spLocks noChangeArrowheads="1" noChangeShapeType="1" noTextEdit="1"/>
          </p:cNvSpPr>
          <p:nvPr/>
        </p:nvSpPr>
        <p:spPr bwMode="auto">
          <a:xfrm rot="-39577137">
            <a:off x="3957637" y="3509963"/>
            <a:ext cx="4994275" cy="412750"/>
          </a:xfrm>
          <a:prstGeom prst="rect">
            <a:avLst/>
          </a:prstGeom>
          <a:extLst>
            <a:ext uri="{AF507438-7753-43E0-B8FC-AC1667EBCBE1}">
              <a14:hiddenEffects xmlns:a14="http://schemas.microsoft.com/office/drawing/2010/main">
                <a:effectLst/>
              </a14:hiddenEffects>
            </a:ext>
          </a:extLst>
        </p:spPr>
        <p:txBody>
          <a:bodyPr wrap="none" fromWordArt="1">
            <a:prstTxWarp prst="textSlantUp">
              <a:avLst>
                <a:gd name="adj" fmla="val 55556"/>
              </a:avLst>
            </a:prstTxWarp>
          </a:bodyPr>
          <a:lstStyle/>
          <a:p>
            <a:pPr algn="ctr"/>
            <a:r>
              <a:rPr lang="en-US" sz="800" i="1" kern="10">
                <a:ln w="9525">
                  <a:solidFill>
                    <a:srgbClr val="000000"/>
                  </a:solidFill>
                  <a:round/>
                  <a:headEnd/>
                  <a:tailEnd/>
                </a:ln>
                <a:solidFill>
                  <a:srgbClr val="000000">
                    <a:alpha val="62000"/>
                  </a:srgbClr>
                </a:solidFill>
                <a:latin typeface="High Tower Text"/>
              </a:rPr>
              <a:t>Percentage of Students Requiring Intensive Supports Decreases</a:t>
            </a:r>
          </a:p>
        </p:txBody>
      </p:sp>
      <p:sp>
        <p:nvSpPr>
          <p:cNvPr id="1021961" name="Text Box 9"/>
          <p:cNvSpPr txBox="1">
            <a:spLocks noChangeArrowheads="1"/>
          </p:cNvSpPr>
          <p:nvPr/>
        </p:nvSpPr>
        <p:spPr bwMode="auto">
          <a:xfrm>
            <a:off x="3200400" y="2209800"/>
            <a:ext cx="2570163"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r>
              <a:rPr lang="en-US" sz="900" b="1">
                <a:solidFill>
                  <a:srgbClr val="FFFFFF"/>
                </a:solidFill>
              </a:rPr>
              <a:t>Tier 3:Intensive</a:t>
            </a:r>
          </a:p>
          <a:p>
            <a:pPr algn="ctr" eaLnBrk="0" hangingPunct="0"/>
            <a:r>
              <a:rPr lang="en-US" sz="900" b="1">
                <a:solidFill>
                  <a:srgbClr val="FFFFFF"/>
                </a:solidFill>
              </a:rPr>
              <a:t>Interventions</a:t>
            </a:r>
          </a:p>
          <a:p>
            <a:pPr algn="ctr" eaLnBrk="0" hangingPunct="0"/>
            <a:r>
              <a:rPr lang="en-US" sz="900" b="1">
                <a:solidFill>
                  <a:srgbClr val="FFFFFF"/>
                </a:solidFill>
              </a:rPr>
              <a:t>for</a:t>
            </a:r>
          </a:p>
          <a:p>
            <a:pPr algn="ctr" eaLnBrk="0" hangingPunct="0"/>
            <a:r>
              <a:rPr lang="en-US" sz="900">
                <a:solidFill>
                  <a:srgbClr val="FFFFFF"/>
                </a:solidFill>
              </a:rPr>
              <a:t>Low Performing Students</a:t>
            </a:r>
          </a:p>
          <a:p>
            <a:pPr algn="ctr" eaLnBrk="0" hangingPunct="0"/>
            <a:r>
              <a:rPr lang="en-US" sz="900">
                <a:solidFill>
                  <a:srgbClr val="FFFFFF"/>
                </a:solidFill>
              </a:rPr>
              <a:t>Alter curriculum, Add time, support resources…</a:t>
            </a:r>
          </a:p>
        </p:txBody>
      </p:sp>
      <p:sp>
        <p:nvSpPr>
          <p:cNvPr id="1021962" name="Text Box 10"/>
          <p:cNvSpPr txBox="1">
            <a:spLocks noChangeArrowheads="1"/>
          </p:cNvSpPr>
          <p:nvPr/>
        </p:nvSpPr>
        <p:spPr bwMode="auto">
          <a:xfrm>
            <a:off x="2260600" y="4902200"/>
            <a:ext cx="4389438"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900" b="1">
                <a:solidFill>
                  <a:srgbClr val="FFFFFF"/>
                </a:solidFill>
              </a:rPr>
              <a:t>Tier I: Benchmark and School Wide Interventions</a:t>
            </a:r>
          </a:p>
          <a:p>
            <a:pPr algn="ctr"/>
            <a:r>
              <a:rPr lang="en-US" sz="900" b="1">
                <a:solidFill>
                  <a:srgbClr val="FFFFFF"/>
                </a:solidFill>
              </a:rPr>
              <a:t>for </a:t>
            </a:r>
          </a:p>
          <a:p>
            <a:pPr algn="ctr"/>
            <a:r>
              <a:rPr lang="en-US" sz="900" b="1">
                <a:solidFill>
                  <a:srgbClr val="FFFFFF"/>
                </a:solidFill>
              </a:rPr>
              <a:t>Students on Grade-level (benchmark)</a:t>
            </a:r>
          </a:p>
          <a:p>
            <a:pPr algn="ctr"/>
            <a:r>
              <a:rPr lang="en-US" sz="900" b="1">
                <a:solidFill>
                  <a:srgbClr val="FFFFFF"/>
                </a:solidFill>
              </a:rPr>
              <a:t> and </a:t>
            </a:r>
          </a:p>
          <a:p>
            <a:pPr algn="ctr"/>
            <a:r>
              <a:rPr lang="en-US" sz="900" b="1">
                <a:solidFill>
                  <a:srgbClr val="FFFFFF"/>
                </a:solidFill>
              </a:rPr>
              <a:t>All Students (Effective Instructional Practices provided within the General Education Curriculum)</a:t>
            </a:r>
          </a:p>
          <a:p>
            <a:pPr algn="ctr"/>
            <a:endParaRPr lang="en-US" sz="900" b="1">
              <a:solidFill>
                <a:srgbClr val="FFFFFF"/>
              </a:solidFill>
            </a:endParaRPr>
          </a:p>
          <a:p>
            <a:pPr algn="ctr"/>
            <a:endParaRPr lang="en-US" sz="1200" b="1"/>
          </a:p>
          <a:p>
            <a:endParaRPr lang="en-US"/>
          </a:p>
        </p:txBody>
      </p:sp>
      <p:sp>
        <p:nvSpPr>
          <p:cNvPr id="1021963" name="Rectangle 11"/>
          <p:cNvSpPr>
            <a:spLocks noChangeArrowheads="1"/>
          </p:cNvSpPr>
          <p:nvPr/>
        </p:nvSpPr>
        <p:spPr bwMode="auto">
          <a:xfrm>
            <a:off x="2819400" y="3657600"/>
            <a:ext cx="33528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1000">
                <a:solidFill>
                  <a:srgbClr val="FFFFFF"/>
                </a:solidFill>
              </a:rPr>
              <a:t>Tier 2: Strategic and Targeted Interventions</a:t>
            </a:r>
          </a:p>
          <a:p>
            <a:pPr algn="ctr" eaLnBrk="0" hangingPunct="0"/>
            <a:r>
              <a:rPr lang="en-US" sz="1000">
                <a:solidFill>
                  <a:srgbClr val="FFFFFF"/>
                </a:solidFill>
              </a:rPr>
              <a:t>for</a:t>
            </a:r>
          </a:p>
          <a:p>
            <a:pPr algn="ctr" eaLnBrk="0" hangingPunct="0"/>
            <a:r>
              <a:rPr lang="en-US" sz="1000">
                <a:solidFill>
                  <a:srgbClr val="FFFFFF"/>
                </a:solidFill>
              </a:rPr>
              <a:t>Students At –Risk for Failure</a:t>
            </a:r>
          </a:p>
          <a:p>
            <a:pPr lvl="1" algn="ctr" eaLnBrk="0" hangingPunct="0"/>
            <a:r>
              <a:rPr lang="en-US" sz="1000">
                <a:solidFill>
                  <a:srgbClr val="FFFFFF"/>
                </a:solidFill>
              </a:rPr>
              <a:t>Strategic Instruction, Increased Time and Opportunity to Learn</a:t>
            </a:r>
          </a:p>
        </p:txBody>
      </p:sp>
      <p:sp>
        <p:nvSpPr>
          <p:cNvPr id="1021964" name="AutoShape 12"/>
          <p:cNvSpPr>
            <a:spLocks noChangeArrowheads="1"/>
          </p:cNvSpPr>
          <p:nvPr/>
        </p:nvSpPr>
        <p:spPr bwMode="auto">
          <a:xfrm rot="-25044346">
            <a:off x="76200" y="3657600"/>
            <a:ext cx="5410200" cy="228600"/>
          </a:xfrm>
          <a:prstGeom prst="leftRightArrow">
            <a:avLst>
              <a:gd name="adj1" fmla="val 50000"/>
              <a:gd name="adj2" fmla="val 473333"/>
            </a:avLst>
          </a:prstGeom>
          <a:solidFill>
            <a:srgbClr val="DB290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1965" name="AutoShape 13"/>
          <p:cNvSpPr>
            <a:spLocks noChangeArrowheads="1"/>
          </p:cNvSpPr>
          <p:nvPr/>
        </p:nvSpPr>
        <p:spPr bwMode="auto">
          <a:xfrm rot="3444346" flipV="1">
            <a:off x="3505200" y="3733800"/>
            <a:ext cx="5410200" cy="228600"/>
          </a:xfrm>
          <a:prstGeom prst="leftRightArrow">
            <a:avLst>
              <a:gd name="adj1" fmla="val 50000"/>
              <a:gd name="adj2" fmla="val 473333"/>
            </a:avLst>
          </a:prstGeom>
          <a:solidFill>
            <a:srgbClr val="DB290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2094833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218" name="Rectangle 2"/>
          <p:cNvSpPr>
            <a:spLocks noGrp="1" noChangeArrowheads="1"/>
          </p:cNvSpPr>
          <p:nvPr>
            <p:ph type="title"/>
          </p:nvPr>
        </p:nvSpPr>
        <p:spPr>
          <a:xfrm>
            <a:off x="381000" y="609600"/>
            <a:ext cx="8229600" cy="1143000"/>
          </a:xfrm>
        </p:spPr>
        <p:txBody>
          <a:bodyPr>
            <a:normAutofit fontScale="90000"/>
          </a:bodyPr>
          <a:lstStyle/>
          <a:p>
            <a:r>
              <a:rPr lang="en-US" sz="3200"/>
              <a:t>Universal Screening Results</a:t>
            </a:r>
            <a:br>
              <a:rPr lang="en-US" sz="3200"/>
            </a:br>
            <a:r>
              <a:rPr lang="en-US" sz="3200"/>
              <a:t>Fidelity Check:  Are you doing the right thing?</a:t>
            </a:r>
            <a:r>
              <a:rPr lang="en-US" sz="4000"/>
              <a:t/>
            </a:r>
            <a:br>
              <a:rPr lang="en-US" sz="4000"/>
            </a:br>
            <a:endParaRPr lang="en-US" sz="4000"/>
          </a:p>
        </p:txBody>
      </p:sp>
      <p:sp>
        <p:nvSpPr>
          <p:cNvPr id="1033219" name="Rectangle 3"/>
          <p:cNvSpPr>
            <a:spLocks noGrp="1" noChangeArrowheads="1"/>
          </p:cNvSpPr>
          <p:nvPr>
            <p:ph type="body" idx="1"/>
          </p:nvPr>
        </p:nvSpPr>
        <p:spPr>
          <a:xfrm>
            <a:off x="304800" y="1981200"/>
            <a:ext cx="8229600" cy="4525963"/>
          </a:xfrm>
        </p:spPr>
        <p:txBody>
          <a:bodyPr/>
          <a:lstStyle/>
          <a:p>
            <a:r>
              <a:rPr lang="en-US">
                <a:solidFill>
                  <a:schemeClr val="bg2"/>
                </a:solidFill>
              </a:rPr>
              <a:t>Assess success of instructional program</a:t>
            </a:r>
          </a:p>
          <a:p>
            <a:pPr lvl="1"/>
            <a:r>
              <a:rPr lang="en-US"/>
              <a:t>Percent of students at or above benchmarks</a:t>
            </a:r>
          </a:p>
          <a:p>
            <a:pPr lvl="1"/>
            <a:r>
              <a:rPr lang="en-US"/>
              <a:t>If necessary, examine curriculum, instruction, or both</a:t>
            </a:r>
          </a:p>
          <a:p>
            <a:r>
              <a:rPr lang="en-US">
                <a:solidFill>
                  <a:schemeClr val="bg2"/>
                </a:solidFill>
              </a:rPr>
              <a:t>Identify students below benchmarks</a:t>
            </a:r>
          </a:p>
          <a:p>
            <a:pPr lvl="1"/>
            <a:r>
              <a:rPr lang="en-US"/>
              <a:t>Interventions within general education classroom</a:t>
            </a:r>
          </a:p>
          <a:p>
            <a:pPr lvl="1"/>
            <a:r>
              <a:rPr lang="en-US"/>
              <a:t>Assess progress and consider need for more intensive interventions</a:t>
            </a:r>
          </a:p>
        </p:txBody>
      </p:sp>
    </p:spTree>
    <p:extLst>
      <p:ext uri="{BB962C8B-B14F-4D97-AF65-F5344CB8AC3E}">
        <p14:creationId xmlns:p14="http://schemas.microsoft.com/office/powerpoint/2010/main" val="2325567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058" name="Rectangle 2"/>
          <p:cNvSpPr>
            <a:spLocks noGrp="1" noChangeArrowheads="1"/>
          </p:cNvSpPr>
          <p:nvPr>
            <p:ph type="title"/>
          </p:nvPr>
        </p:nvSpPr>
        <p:spPr/>
        <p:txBody>
          <a:bodyPr/>
          <a:lstStyle/>
          <a:p>
            <a:r>
              <a:rPr lang="en-US" sz="3600"/>
              <a:t>What Makes Sense </a:t>
            </a:r>
          </a:p>
        </p:txBody>
      </p:sp>
      <p:sp>
        <p:nvSpPr>
          <p:cNvPr id="1069059" name="Rectangle 3"/>
          <p:cNvSpPr>
            <a:spLocks noGrp="1" noChangeArrowheads="1"/>
          </p:cNvSpPr>
          <p:nvPr>
            <p:ph type="body" sz="half" idx="1"/>
          </p:nvPr>
        </p:nvSpPr>
        <p:spPr>
          <a:xfrm>
            <a:off x="457200" y="1371600"/>
            <a:ext cx="4038600" cy="4525963"/>
          </a:xfrm>
        </p:spPr>
        <p:txBody>
          <a:bodyPr/>
          <a:lstStyle/>
          <a:p>
            <a:r>
              <a:rPr lang="en-US" sz="2400"/>
              <a:t>One:  Instruction at the child’s skill level</a:t>
            </a:r>
          </a:p>
          <a:p>
            <a:r>
              <a:rPr lang="en-US" sz="2400"/>
              <a:t>Two:  Explicit, systematic, teacher directed, skills based</a:t>
            </a:r>
          </a:p>
          <a:p>
            <a:r>
              <a:rPr lang="en-US" sz="2400"/>
              <a:t>Three:  Strong curriculum: scope and sequence defined; skill hierarchy</a:t>
            </a:r>
          </a:p>
          <a:p>
            <a:r>
              <a:rPr lang="en-US" sz="2400"/>
              <a:t>Four:  Formative evaluation rules and instructional changes</a:t>
            </a:r>
          </a:p>
        </p:txBody>
      </p:sp>
      <p:pic>
        <p:nvPicPr>
          <p:cNvPr id="1069061" name="Picture 5" descr="MCj04280650000[1]"/>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953000" y="1752600"/>
            <a:ext cx="3581400" cy="4419600"/>
          </a:xfrm>
        </p:spPr>
      </p:pic>
    </p:spTree>
    <p:extLst>
      <p:ext uri="{BB962C8B-B14F-4D97-AF65-F5344CB8AC3E}">
        <p14:creationId xmlns:p14="http://schemas.microsoft.com/office/powerpoint/2010/main" val="2519391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0082" name="Rectangle 2"/>
          <p:cNvSpPr>
            <a:spLocks noChangeArrowheads="1"/>
          </p:cNvSpPr>
          <p:nvPr/>
        </p:nvSpPr>
        <p:spPr bwMode="auto">
          <a:xfrm>
            <a:off x="457200" y="-304800"/>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a:r>
              <a:rPr lang="en-US" sz="3200">
                <a:solidFill>
                  <a:schemeClr val="tx2"/>
                </a:solidFill>
              </a:rPr>
              <a:t>One:  Instruction at Student’s Level</a:t>
            </a:r>
          </a:p>
        </p:txBody>
      </p:sp>
      <p:sp>
        <p:nvSpPr>
          <p:cNvPr id="1070083" name="Rectangle 3"/>
          <p:cNvSpPr>
            <a:spLocks noChangeArrowheads="1"/>
          </p:cNvSpPr>
          <p:nvPr/>
        </p:nvSpPr>
        <p:spPr bwMode="auto">
          <a:xfrm>
            <a:off x="381000" y="990600"/>
            <a:ext cx="8229600" cy="586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800"/>
              <a:t>Instruction at student’s knowledge/skill level</a:t>
            </a:r>
          </a:p>
          <a:p>
            <a:pPr marL="342900" indent="-342900">
              <a:spcBef>
                <a:spcPct val="20000"/>
              </a:spcBef>
              <a:buFontTx/>
              <a:buChar char="•"/>
            </a:pPr>
            <a:r>
              <a:rPr lang="en-US" sz="2800"/>
              <a:t>Principle of Prior Knowledge and Completeness of Instruction</a:t>
            </a:r>
          </a:p>
        </p:txBody>
      </p:sp>
      <p:sp>
        <p:nvSpPr>
          <p:cNvPr id="1070084" name="Line 4"/>
          <p:cNvSpPr>
            <a:spLocks noChangeShapeType="1"/>
          </p:cNvSpPr>
          <p:nvPr/>
        </p:nvSpPr>
        <p:spPr bwMode="auto">
          <a:xfrm>
            <a:off x="838200" y="4648200"/>
            <a:ext cx="7543800" cy="0"/>
          </a:xfrm>
          <a:prstGeom prst="line">
            <a:avLst/>
          </a:prstGeom>
          <a:noFill/>
          <a:ln w="5715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0085" name="Text Box 5"/>
          <p:cNvSpPr txBox="1">
            <a:spLocks noChangeArrowheads="1"/>
          </p:cNvSpPr>
          <p:nvPr/>
        </p:nvSpPr>
        <p:spPr bwMode="auto">
          <a:xfrm>
            <a:off x="914400" y="2971800"/>
            <a:ext cx="22352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600" b="1">
                <a:latin typeface="Verdana" pitchFamily="34" charset="0"/>
              </a:rPr>
              <a:t>Lower</a:t>
            </a:r>
          </a:p>
          <a:p>
            <a:pPr eaLnBrk="0" hangingPunct="0"/>
            <a:r>
              <a:rPr lang="en-US" sz="2600" b="1">
                <a:latin typeface="Verdana" pitchFamily="34" charset="0"/>
              </a:rPr>
              <a:t>Prior</a:t>
            </a:r>
          </a:p>
          <a:p>
            <a:pPr eaLnBrk="0" hangingPunct="0"/>
            <a:r>
              <a:rPr lang="en-US" sz="2600" b="1">
                <a:latin typeface="Verdana" pitchFamily="34" charset="0"/>
              </a:rPr>
              <a:t>Knowledge</a:t>
            </a:r>
          </a:p>
        </p:txBody>
      </p:sp>
      <p:sp>
        <p:nvSpPr>
          <p:cNvPr id="1070086" name="Text Box 6"/>
          <p:cNvSpPr txBox="1">
            <a:spLocks noChangeArrowheads="1"/>
          </p:cNvSpPr>
          <p:nvPr/>
        </p:nvSpPr>
        <p:spPr bwMode="auto">
          <a:xfrm>
            <a:off x="6019800" y="2971800"/>
            <a:ext cx="22352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600" b="1">
                <a:latin typeface="Verdana" pitchFamily="34" charset="0"/>
              </a:rPr>
              <a:t>Higher </a:t>
            </a:r>
          </a:p>
          <a:p>
            <a:pPr eaLnBrk="0" hangingPunct="0"/>
            <a:r>
              <a:rPr lang="en-US" sz="2600" b="1">
                <a:latin typeface="Verdana" pitchFamily="34" charset="0"/>
              </a:rPr>
              <a:t>Prior</a:t>
            </a:r>
          </a:p>
          <a:p>
            <a:pPr eaLnBrk="0" hangingPunct="0"/>
            <a:r>
              <a:rPr lang="en-US" sz="2600" b="1">
                <a:latin typeface="Verdana" pitchFamily="34" charset="0"/>
              </a:rPr>
              <a:t>Knowledge</a:t>
            </a:r>
          </a:p>
        </p:txBody>
      </p:sp>
      <p:sp>
        <p:nvSpPr>
          <p:cNvPr id="1070087" name="Text Box 7"/>
          <p:cNvSpPr txBox="1">
            <a:spLocks noChangeArrowheads="1"/>
          </p:cNvSpPr>
          <p:nvPr/>
        </p:nvSpPr>
        <p:spPr bwMode="auto">
          <a:xfrm>
            <a:off x="762000" y="4876800"/>
            <a:ext cx="3419475"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600" b="1">
                <a:latin typeface="Verdana" pitchFamily="34" charset="0"/>
              </a:rPr>
              <a:t>Needs Complete, </a:t>
            </a:r>
          </a:p>
          <a:p>
            <a:pPr eaLnBrk="0" hangingPunct="0"/>
            <a:r>
              <a:rPr lang="en-US" sz="2600" b="1">
                <a:latin typeface="Verdana" pitchFamily="34" charset="0"/>
              </a:rPr>
              <a:t>Explicit</a:t>
            </a:r>
          </a:p>
          <a:p>
            <a:pPr eaLnBrk="0" hangingPunct="0"/>
            <a:r>
              <a:rPr lang="en-US" sz="2600" b="1">
                <a:latin typeface="Verdana" pitchFamily="34" charset="0"/>
              </a:rPr>
              <a:t>Systematic</a:t>
            </a:r>
          </a:p>
        </p:txBody>
      </p:sp>
      <p:sp>
        <p:nvSpPr>
          <p:cNvPr id="1070088" name="Text Box 8"/>
          <p:cNvSpPr txBox="1">
            <a:spLocks noChangeArrowheads="1"/>
          </p:cNvSpPr>
          <p:nvPr/>
        </p:nvSpPr>
        <p:spPr bwMode="auto">
          <a:xfrm>
            <a:off x="5715000" y="4876800"/>
            <a:ext cx="3094038"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2600" b="1">
                <a:latin typeface="Verdana" pitchFamily="34" charset="0"/>
              </a:rPr>
              <a:t>Can Profit from</a:t>
            </a:r>
          </a:p>
          <a:p>
            <a:pPr eaLnBrk="0" hangingPunct="0"/>
            <a:r>
              <a:rPr lang="en-US" sz="2600" b="1">
                <a:latin typeface="Verdana" pitchFamily="34" charset="0"/>
              </a:rPr>
              <a:t>Incomplete</a:t>
            </a:r>
          </a:p>
          <a:p>
            <a:pPr eaLnBrk="0" hangingPunct="0"/>
            <a:r>
              <a:rPr lang="en-US" sz="2600" b="1">
                <a:latin typeface="Verdana" pitchFamily="34" charset="0"/>
              </a:rPr>
              <a:t>Implicit</a:t>
            </a:r>
          </a:p>
          <a:p>
            <a:pPr eaLnBrk="0" hangingPunct="0"/>
            <a:r>
              <a:rPr lang="en-US" sz="2600" b="1">
                <a:latin typeface="Verdana" pitchFamily="34" charset="0"/>
              </a:rPr>
              <a:t>Less Structured</a:t>
            </a:r>
          </a:p>
          <a:p>
            <a:pPr eaLnBrk="0" hangingPunct="0"/>
            <a:endParaRPr lang="en-US" sz="2600" b="1">
              <a:latin typeface="Verdana" pitchFamily="34" charset="0"/>
            </a:endParaRPr>
          </a:p>
        </p:txBody>
      </p:sp>
      <p:sp>
        <p:nvSpPr>
          <p:cNvPr id="1070089" name="Line 9"/>
          <p:cNvSpPr>
            <a:spLocks noChangeShapeType="1"/>
          </p:cNvSpPr>
          <p:nvPr/>
        </p:nvSpPr>
        <p:spPr bwMode="auto">
          <a:xfrm>
            <a:off x="4495800" y="4419600"/>
            <a:ext cx="3505200" cy="0"/>
          </a:xfrm>
          <a:prstGeom prst="line">
            <a:avLst/>
          </a:prstGeom>
          <a:noFill/>
          <a:ln w="57150">
            <a:solidFill>
              <a:srgbClr val="CC33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070090" name="Line 10"/>
          <p:cNvSpPr>
            <a:spLocks noChangeShapeType="1"/>
          </p:cNvSpPr>
          <p:nvPr/>
        </p:nvSpPr>
        <p:spPr bwMode="auto">
          <a:xfrm flipH="1">
            <a:off x="990600" y="4419600"/>
            <a:ext cx="3505200" cy="0"/>
          </a:xfrm>
          <a:prstGeom prst="line">
            <a:avLst/>
          </a:prstGeom>
          <a:noFill/>
          <a:ln w="57150">
            <a:solidFill>
              <a:srgbClr val="CC33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Tree>
    <p:extLst>
      <p:ext uri="{BB962C8B-B14F-4D97-AF65-F5344CB8AC3E}">
        <p14:creationId xmlns:p14="http://schemas.microsoft.com/office/powerpoint/2010/main" val="3694182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p:txBody>
          <a:bodyPr/>
          <a:lstStyle/>
          <a:p>
            <a:r>
              <a:rPr lang="en-US" sz="3200"/>
              <a:t>Two:  Direct, Explicit, Systematic, Teacher Directed</a:t>
            </a:r>
          </a:p>
        </p:txBody>
      </p:sp>
      <p:sp>
        <p:nvSpPr>
          <p:cNvPr id="1073155" name="Rectangle 3"/>
          <p:cNvSpPr>
            <a:spLocks noGrp="1" noChangeArrowheads="1"/>
          </p:cNvSpPr>
          <p:nvPr>
            <p:ph type="body" idx="1"/>
          </p:nvPr>
        </p:nvSpPr>
        <p:spPr/>
        <p:txBody>
          <a:bodyPr/>
          <a:lstStyle/>
          <a:p>
            <a:r>
              <a:rPr lang="en-US" sz="2800"/>
              <a:t>Varies with student prior learning</a:t>
            </a:r>
          </a:p>
          <a:p>
            <a:r>
              <a:rPr lang="en-US" sz="2600" b="1"/>
              <a:t>Explicit instruction </a:t>
            </a:r>
            <a:r>
              <a:rPr lang="en-US" sz="2600"/>
              <a:t>(Vaughn &amp; Linan-Thompson)</a:t>
            </a:r>
            <a:endParaRPr lang="en-US" sz="2600" b="1"/>
          </a:p>
          <a:p>
            <a:pPr lvl="1"/>
            <a:r>
              <a:rPr lang="en-US" sz="2400"/>
              <a:t>provide clear instructions and modeling</a:t>
            </a:r>
          </a:p>
          <a:p>
            <a:pPr lvl="1"/>
            <a:r>
              <a:rPr lang="en-US" sz="2400"/>
              <a:t>include multiple examples (and non-examples when appropriate)</a:t>
            </a:r>
          </a:p>
          <a:p>
            <a:r>
              <a:rPr lang="en-US" sz="2600" b="1"/>
              <a:t>Systematic instruction </a:t>
            </a:r>
            <a:r>
              <a:rPr lang="en-US" sz="2600"/>
              <a:t>(Vaughn &amp; Linan-Thompson)</a:t>
            </a:r>
            <a:endParaRPr lang="en-US" sz="2600" b="1"/>
          </a:p>
          <a:p>
            <a:pPr lvl="1"/>
            <a:r>
              <a:rPr lang="en-US" sz="2400"/>
              <a:t>break tasks into sequential, manageable steps</a:t>
            </a:r>
          </a:p>
          <a:p>
            <a:pPr lvl="1"/>
            <a:r>
              <a:rPr lang="en-US" sz="2400"/>
              <a:t>progress from simple to more complex concepts and skills</a:t>
            </a:r>
          </a:p>
          <a:p>
            <a:pPr lvl="1"/>
            <a:r>
              <a:rPr lang="en-US" sz="2400"/>
              <a:t>ensure students have prerequisite knowledge and skills</a:t>
            </a:r>
          </a:p>
          <a:p>
            <a:endParaRPr lang="en-US" sz="2800"/>
          </a:p>
          <a:p>
            <a:endParaRPr lang="en-US" sz="2800"/>
          </a:p>
        </p:txBody>
      </p:sp>
    </p:spTree>
    <p:extLst>
      <p:ext uri="{BB962C8B-B14F-4D97-AF65-F5344CB8AC3E}">
        <p14:creationId xmlns:p14="http://schemas.microsoft.com/office/powerpoint/2010/main" val="3222686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4178" name="Rectangle 2"/>
          <p:cNvSpPr>
            <a:spLocks noGrp="1" noChangeArrowheads="1"/>
          </p:cNvSpPr>
          <p:nvPr>
            <p:ph type="title"/>
          </p:nvPr>
        </p:nvSpPr>
        <p:spPr/>
        <p:txBody>
          <a:bodyPr/>
          <a:lstStyle/>
          <a:p>
            <a:r>
              <a:rPr lang="en-US" sz="3200"/>
              <a:t>Two:  Direct, Explicit Teacher Directed Instruction, cont.</a:t>
            </a:r>
          </a:p>
        </p:txBody>
      </p:sp>
      <p:sp>
        <p:nvSpPr>
          <p:cNvPr id="1074179" name="Rectangle 3"/>
          <p:cNvSpPr>
            <a:spLocks noGrp="1" noChangeArrowheads="1"/>
          </p:cNvSpPr>
          <p:nvPr>
            <p:ph type="body" idx="1"/>
          </p:nvPr>
        </p:nvSpPr>
        <p:spPr/>
        <p:txBody>
          <a:bodyPr/>
          <a:lstStyle/>
          <a:p>
            <a:pPr>
              <a:lnSpc>
                <a:spcPct val="80000"/>
              </a:lnSpc>
            </a:pPr>
            <a:r>
              <a:rPr lang="en-US" sz="2800"/>
              <a:t>Teach all elements of the task</a:t>
            </a:r>
          </a:p>
          <a:p>
            <a:pPr>
              <a:lnSpc>
                <a:spcPct val="80000"/>
              </a:lnSpc>
            </a:pPr>
            <a:r>
              <a:rPr lang="en-US" sz="2800"/>
              <a:t>Break task into components—as far as needed</a:t>
            </a:r>
          </a:p>
          <a:p>
            <a:pPr>
              <a:lnSpc>
                <a:spcPct val="80000"/>
              </a:lnSpc>
            </a:pPr>
            <a:r>
              <a:rPr lang="en-US" sz="2800"/>
              <a:t>How explicit? Explicit enough for the student to make good progress</a:t>
            </a:r>
          </a:p>
          <a:p>
            <a:pPr>
              <a:lnSpc>
                <a:spcPct val="80000"/>
              </a:lnSpc>
            </a:pPr>
            <a:r>
              <a:rPr lang="en-US" sz="2800"/>
              <a:t>Teacher Models Skill, using multiple examples and non-examples</a:t>
            </a:r>
          </a:p>
          <a:p>
            <a:pPr>
              <a:lnSpc>
                <a:spcPct val="80000"/>
              </a:lnSpc>
            </a:pPr>
            <a:r>
              <a:rPr lang="en-US" sz="2800"/>
              <a:t>Teacher and student perform task together</a:t>
            </a:r>
          </a:p>
          <a:p>
            <a:pPr>
              <a:lnSpc>
                <a:spcPct val="80000"/>
              </a:lnSpc>
            </a:pPr>
            <a:r>
              <a:rPr lang="en-US" sz="2800"/>
              <a:t>Student performs task with feedback</a:t>
            </a:r>
          </a:p>
          <a:p>
            <a:pPr>
              <a:lnSpc>
                <a:spcPct val="80000"/>
              </a:lnSpc>
            </a:pPr>
            <a:r>
              <a:rPr lang="en-US" sz="2800"/>
              <a:t>Student independently practices task to automaticity</a:t>
            </a:r>
          </a:p>
          <a:p>
            <a:pPr>
              <a:lnSpc>
                <a:spcPct val="80000"/>
              </a:lnSpc>
            </a:pPr>
            <a:r>
              <a:rPr lang="en-US" sz="2800"/>
              <a:t>Integrate skills with prior skills and competencies </a:t>
            </a:r>
          </a:p>
          <a:p>
            <a:pPr>
              <a:lnSpc>
                <a:spcPct val="80000"/>
              </a:lnSpc>
              <a:buFontTx/>
              <a:buNone/>
            </a:pPr>
            <a:endParaRPr lang="en-US" sz="2800"/>
          </a:p>
        </p:txBody>
      </p:sp>
    </p:spTree>
    <p:extLst>
      <p:ext uri="{BB962C8B-B14F-4D97-AF65-F5344CB8AC3E}">
        <p14:creationId xmlns:p14="http://schemas.microsoft.com/office/powerpoint/2010/main" val="26952013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02" name="Rectangle 2"/>
          <p:cNvSpPr>
            <a:spLocks noChangeArrowheads="1"/>
          </p:cNvSpPr>
          <p:nvPr/>
        </p:nvSpPr>
        <p:spPr bwMode="auto">
          <a:xfrm>
            <a:off x="457200" y="5334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a:r>
              <a:rPr lang="en-US" sz="3600">
                <a:solidFill>
                  <a:schemeClr val="tx2"/>
                </a:solidFill>
              </a:rPr>
              <a:t>Two:  Direct, Explicit Teacher Directed Instruction, cont.</a:t>
            </a:r>
          </a:p>
        </p:txBody>
      </p:sp>
      <p:sp>
        <p:nvSpPr>
          <p:cNvPr id="1075203" name="Rectangle 3"/>
          <p:cNvSpPr>
            <a:spLocks noChangeArrowheads="1"/>
          </p:cNvSpPr>
          <p:nvPr/>
        </p:nvSpPr>
        <p:spPr bwMode="auto">
          <a:xfrm>
            <a:off x="457200" y="1828800"/>
            <a:ext cx="8229600" cy="430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FontTx/>
              <a:buChar char="•"/>
            </a:pPr>
            <a:r>
              <a:rPr lang="en-US" sz="2800"/>
              <a:t>Example</a:t>
            </a:r>
          </a:p>
          <a:p>
            <a:pPr marL="742950" lvl="1" indent="-285750">
              <a:lnSpc>
                <a:spcPct val="90000"/>
              </a:lnSpc>
              <a:spcBef>
                <a:spcPct val="20000"/>
              </a:spcBef>
              <a:buFontTx/>
              <a:buChar char="–"/>
            </a:pPr>
            <a:r>
              <a:rPr lang="en-US" sz="2400"/>
              <a:t>Telling students that they’re going to be working on improving their comprehension through attending to key ideas</a:t>
            </a:r>
          </a:p>
          <a:p>
            <a:pPr marL="742950" lvl="1" indent="-285750">
              <a:lnSpc>
                <a:spcPct val="90000"/>
              </a:lnSpc>
              <a:spcBef>
                <a:spcPct val="20000"/>
              </a:spcBef>
              <a:buFontTx/>
              <a:buChar char="–"/>
            </a:pPr>
            <a:r>
              <a:rPr lang="en-US" sz="2400"/>
              <a:t>Then modeling reading for key ideas, suggesting specific questions to guide attention, summarizing an idea as one is reading through notes</a:t>
            </a:r>
          </a:p>
          <a:p>
            <a:pPr marL="742950" lvl="1" indent="-285750">
              <a:lnSpc>
                <a:spcPct val="90000"/>
              </a:lnSpc>
              <a:spcBef>
                <a:spcPct val="20000"/>
              </a:spcBef>
              <a:buFontTx/>
              <a:buChar char="–"/>
            </a:pPr>
            <a:r>
              <a:rPr lang="en-US" sz="2400"/>
              <a:t>Student practice with feedback</a:t>
            </a:r>
          </a:p>
          <a:p>
            <a:pPr marL="342900" indent="-342900">
              <a:lnSpc>
                <a:spcPct val="90000"/>
              </a:lnSpc>
              <a:spcBef>
                <a:spcPct val="20000"/>
              </a:spcBef>
              <a:buFontTx/>
              <a:buChar char="•"/>
            </a:pPr>
            <a:r>
              <a:rPr lang="en-US" sz="2800"/>
              <a:t>Non-example</a:t>
            </a:r>
          </a:p>
          <a:p>
            <a:pPr marL="742950" lvl="1" indent="-285750">
              <a:lnSpc>
                <a:spcPct val="90000"/>
              </a:lnSpc>
              <a:spcBef>
                <a:spcPct val="20000"/>
              </a:spcBef>
              <a:buFontTx/>
              <a:buChar char="–"/>
            </a:pPr>
            <a:r>
              <a:rPr lang="en-US" sz="2400"/>
              <a:t>Telling the students that they need to read a story to determine the main ideas</a:t>
            </a:r>
          </a:p>
          <a:p>
            <a:pPr marL="342900" indent="-342900">
              <a:lnSpc>
                <a:spcPct val="90000"/>
              </a:lnSpc>
              <a:spcBef>
                <a:spcPct val="20000"/>
              </a:spcBef>
              <a:buFontTx/>
              <a:buChar char="•"/>
            </a:pPr>
            <a:endParaRPr lang="en-US" sz="2800"/>
          </a:p>
        </p:txBody>
      </p:sp>
    </p:spTree>
    <p:extLst>
      <p:ext uri="{BB962C8B-B14F-4D97-AF65-F5344CB8AC3E}">
        <p14:creationId xmlns:p14="http://schemas.microsoft.com/office/powerpoint/2010/main" val="3590810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538" name="Rectangle 2"/>
          <p:cNvSpPr>
            <a:spLocks noChangeArrowheads="1"/>
          </p:cNvSpPr>
          <p:nvPr/>
        </p:nvSpPr>
        <p:spPr bwMode="auto">
          <a:xfrm>
            <a:off x="533400" y="685800"/>
            <a:ext cx="8001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a:r>
              <a:rPr lang="en-US" sz="3600">
                <a:solidFill>
                  <a:schemeClr val="tx2"/>
                </a:solidFill>
              </a:rPr>
              <a:t>Two:  Direct, Explicit Teacher Directed Instruction, cont.</a:t>
            </a:r>
          </a:p>
        </p:txBody>
      </p:sp>
      <p:sp>
        <p:nvSpPr>
          <p:cNvPr id="1089539" name="Rectangle 3"/>
          <p:cNvSpPr>
            <a:spLocks noChangeArrowheads="1"/>
          </p:cNvSpPr>
          <p:nvPr/>
        </p:nvSpPr>
        <p:spPr bwMode="auto">
          <a:xfrm>
            <a:off x="533400" y="2133600"/>
            <a:ext cx="80010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u="sng"/>
              <a:t>Treatment</a:t>
            </a:r>
            <a:r>
              <a:rPr lang="en-US" sz="2800"/>
              <a:t>					</a:t>
            </a:r>
            <a:r>
              <a:rPr lang="en-US" sz="2800" u="sng"/>
              <a:t>Effect Size</a:t>
            </a:r>
            <a:endParaRPr lang="en-US" sz="2800"/>
          </a:p>
          <a:p>
            <a:pPr marL="342900" indent="-342900">
              <a:spcBef>
                <a:spcPct val="20000"/>
              </a:spcBef>
              <a:buFontTx/>
              <a:buChar char="•"/>
            </a:pPr>
            <a:r>
              <a:rPr lang="en-US" sz="2800"/>
              <a:t>Explicit Instruction and Problem </a:t>
            </a:r>
          </a:p>
          <a:p>
            <a:pPr marL="342900" indent="-342900">
              <a:spcBef>
                <a:spcPct val="20000"/>
              </a:spcBef>
            </a:pPr>
            <a:r>
              <a:rPr lang="en-US" sz="2800"/>
              <a:t>	Solving			 	    	  + .70 to 1.50</a:t>
            </a:r>
          </a:p>
          <a:p>
            <a:pPr marL="342900" indent="-342900">
              <a:spcBef>
                <a:spcPct val="20000"/>
              </a:spcBef>
            </a:pPr>
            <a:endParaRPr lang="en-US" sz="2800"/>
          </a:p>
          <a:p>
            <a:pPr marL="342900" indent="-342900">
              <a:spcBef>
                <a:spcPct val="20000"/>
              </a:spcBef>
            </a:pPr>
            <a:endParaRPr lang="en-US" sz="2800"/>
          </a:p>
          <a:p>
            <a:pPr marL="342900" indent="-342900">
              <a:spcBef>
                <a:spcPct val="20000"/>
              </a:spcBef>
            </a:pPr>
            <a:endParaRPr lang="en-US" sz="2800"/>
          </a:p>
          <a:p>
            <a:pPr marL="342900" indent="-342900">
              <a:spcBef>
                <a:spcPct val="20000"/>
              </a:spcBef>
            </a:pPr>
            <a:r>
              <a:rPr lang="en-US" sz="2000"/>
              <a:t>Kavale (2005), </a:t>
            </a:r>
            <a:r>
              <a:rPr lang="en-US" sz="2000" i="1"/>
              <a:t>Learning Disabilities, 13, </a:t>
            </a:r>
            <a:r>
              <a:rPr lang="en-US" sz="2000"/>
              <a:t>127-138 and other sources</a:t>
            </a:r>
            <a:endParaRPr lang="en-US" sz="2800"/>
          </a:p>
          <a:p>
            <a:pPr marL="342900" indent="-342900">
              <a:spcBef>
                <a:spcPct val="20000"/>
              </a:spcBef>
              <a:buFontTx/>
              <a:buChar char="•"/>
            </a:pPr>
            <a:endParaRPr lang="en-US" sz="2800"/>
          </a:p>
        </p:txBody>
      </p:sp>
    </p:spTree>
    <p:extLst>
      <p:ext uri="{BB962C8B-B14F-4D97-AF65-F5344CB8AC3E}">
        <p14:creationId xmlns:p14="http://schemas.microsoft.com/office/powerpoint/2010/main" val="42255220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8276" name="Rectangle 4"/>
          <p:cNvSpPr>
            <a:spLocks noGrp="1" noChangeArrowheads="1"/>
          </p:cNvSpPr>
          <p:nvPr>
            <p:ph type="title"/>
          </p:nvPr>
        </p:nvSpPr>
        <p:spPr/>
        <p:txBody>
          <a:bodyPr/>
          <a:lstStyle/>
          <a:p>
            <a:r>
              <a:rPr lang="en-US" sz="3200" b="1">
                <a:solidFill>
                  <a:srgbClr val="000000"/>
                </a:solidFill>
                <a:sym typeface="Arial" charset="0"/>
              </a:rPr>
              <a:t>Three</a:t>
            </a:r>
            <a:r>
              <a:rPr lang="en-US" sz="3200">
                <a:solidFill>
                  <a:srgbClr val="000000"/>
                </a:solidFill>
                <a:sym typeface="Arial" charset="0"/>
              </a:rPr>
              <a:t>: </a:t>
            </a:r>
            <a:r>
              <a:rPr lang="en-US" sz="3200">
                <a:solidFill>
                  <a:schemeClr val="tx1"/>
                </a:solidFill>
              </a:rPr>
              <a:t>Strong curriculum: scope and sequence defined; skill hierarchy</a:t>
            </a:r>
          </a:p>
        </p:txBody>
      </p:sp>
      <p:sp>
        <p:nvSpPr>
          <p:cNvPr id="1078278" name="Rectangle 6"/>
          <p:cNvSpPr>
            <a:spLocks noGrp="1" noChangeArrowheads="1"/>
          </p:cNvSpPr>
          <p:nvPr>
            <p:ph type="body" sz="half" idx="2"/>
          </p:nvPr>
        </p:nvSpPr>
        <p:spPr/>
        <p:txBody>
          <a:bodyPr/>
          <a:lstStyle/>
          <a:p>
            <a:r>
              <a:rPr lang="en-US" sz="2800">
                <a:solidFill>
                  <a:srgbClr val="00FF00"/>
                </a:solidFill>
              </a:rPr>
              <a:t>Houghton Mifflin Math Expressions</a:t>
            </a:r>
            <a:r>
              <a:rPr lang="en-US" sz="2800"/>
              <a:t>, </a:t>
            </a:r>
            <a:r>
              <a:rPr lang="en-US" sz="2800">
                <a:solidFill>
                  <a:srgbClr val="0066FF"/>
                </a:solidFill>
              </a:rPr>
              <a:t>Harcourt Achieve’s Saxon Math</a:t>
            </a:r>
            <a:r>
              <a:rPr lang="en-US" sz="2800"/>
              <a:t>, </a:t>
            </a:r>
            <a:r>
              <a:rPr lang="en-US" sz="2800">
                <a:solidFill>
                  <a:srgbClr val="FF0000"/>
                </a:solidFill>
              </a:rPr>
              <a:t>Pearson Scott Foresman’s Investigations in Number</a:t>
            </a:r>
            <a:r>
              <a:rPr lang="en-US" sz="2800"/>
              <a:t>, </a:t>
            </a:r>
            <a:r>
              <a:rPr lang="en-US" sz="2800">
                <a:solidFill>
                  <a:srgbClr val="FF0000"/>
                </a:solidFill>
              </a:rPr>
              <a:t>Data, and Space</a:t>
            </a:r>
            <a:r>
              <a:rPr lang="en-US" sz="2800"/>
              <a:t>, and </a:t>
            </a:r>
            <a:r>
              <a:rPr lang="en-US" sz="2800">
                <a:solidFill>
                  <a:srgbClr val="CC9900"/>
                </a:solidFill>
              </a:rPr>
              <a:t>Scott Foresman-Addison Wesley Mathematics</a:t>
            </a:r>
          </a:p>
        </p:txBody>
      </p:sp>
      <p:pic>
        <p:nvPicPr>
          <p:cNvPr id="1078279" name="Picture 7" descr="MCj04361290000[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609600" y="1752600"/>
            <a:ext cx="3352800" cy="4267200"/>
          </a:xfrm>
        </p:spPr>
      </p:pic>
    </p:spTree>
    <p:extLst>
      <p:ext uri="{BB962C8B-B14F-4D97-AF65-F5344CB8AC3E}">
        <p14:creationId xmlns:p14="http://schemas.microsoft.com/office/powerpoint/2010/main" val="1379522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0324" name="Rectangle 4"/>
          <p:cNvSpPr>
            <a:spLocks noGrp="1" noChangeArrowheads="1"/>
          </p:cNvSpPr>
          <p:nvPr>
            <p:ph type="title"/>
          </p:nvPr>
        </p:nvSpPr>
        <p:spPr/>
        <p:txBody>
          <a:bodyPr/>
          <a:lstStyle/>
          <a:p>
            <a:r>
              <a:rPr lang="en-US" sz="3200" b="1">
                <a:solidFill>
                  <a:srgbClr val="000000"/>
                </a:solidFill>
                <a:sym typeface="Arial" charset="0"/>
              </a:rPr>
              <a:t>Three</a:t>
            </a:r>
            <a:r>
              <a:rPr lang="en-US" sz="3200">
                <a:solidFill>
                  <a:srgbClr val="000000"/>
                </a:solidFill>
                <a:sym typeface="Arial" charset="0"/>
              </a:rPr>
              <a:t>: </a:t>
            </a:r>
            <a:r>
              <a:rPr lang="en-US" sz="3200">
                <a:solidFill>
                  <a:schemeClr val="tx1"/>
                </a:solidFill>
              </a:rPr>
              <a:t>Strong curriculum: scope and sequence defined; skill hierarchy</a:t>
            </a:r>
          </a:p>
        </p:txBody>
      </p:sp>
      <p:sp>
        <p:nvSpPr>
          <p:cNvPr id="1080326" name="Rectangle 6"/>
          <p:cNvSpPr>
            <a:spLocks noGrp="1" noChangeArrowheads="1"/>
          </p:cNvSpPr>
          <p:nvPr>
            <p:ph type="body" sz="half" idx="2"/>
          </p:nvPr>
        </p:nvSpPr>
        <p:spPr/>
        <p:txBody>
          <a:bodyPr/>
          <a:lstStyle/>
          <a:p>
            <a:r>
              <a:rPr lang="en-US" sz="2800"/>
              <a:t>All four improved student performance but student achievement was significantly higher with </a:t>
            </a:r>
            <a:r>
              <a:rPr lang="en-US" sz="2800">
                <a:solidFill>
                  <a:srgbClr val="00FF00"/>
                </a:solidFill>
              </a:rPr>
              <a:t>Math Expressions</a:t>
            </a:r>
            <a:r>
              <a:rPr lang="en-US" sz="2800"/>
              <a:t> and </a:t>
            </a:r>
            <a:r>
              <a:rPr lang="en-US" sz="2800">
                <a:solidFill>
                  <a:srgbClr val="0066FF"/>
                </a:solidFill>
              </a:rPr>
              <a:t>Saxon Math</a:t>
            </a:r>
          </a:p>
        </p:txBody>
      </p:sp>
      <p:pic>
        <p:nvPicPr>
          <p:cNvPr id="1080327" name="Picture 7" descr="MCj01302710000[1]"/>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457200" y="2011363"/>
            <a:ext cx="4038600" cy="3702050"/>
          </a:xfrm>
        </p:spPr>
      </p:pic>
    </p:spTree>
    <p:extLst>
      <p:ext uri="{BB962C8B-B14F-4D97-AF65-F5344CB8AC3E}">
        <p14:creationId xmlns:p14="http://schemas.microsoft.com/office/powerpoint/2010/main" val="1097875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2370" name="Rectangle 2"/>
          <p:cNvSpPr>
            <a:spLocks noGrp="1" noChangeArrowheads="1"/>
          </p:cNvSpPr>
          <p:nvPr>
            <p:ph type="title"/>
          </p:nvPr>
        </p:nvSpPr>
        <p:spPr/>
        <p:txBody>
          <a:bodyPr/>
          <a:lstStyle/>
          <a:p>
            <a:r>
              <a:rPr lang="en-US" sz="3200" b="1">
                <a:solidFill>
                  <a:srgbClr val="000000"/>
                </a:solidFill>
                <a:sym typeface="Arial" charset="0"/>
              </a:rPr>
              <a:t>Three</a:t>
            </a:r>
            <a:r>
              <a:rPr lang="en-US" sz="3200">
                <a:solidFill>
                  <a:srgbClr val="000000"/>
                </a:solidFill>
                <a:sym typeface="Arial" charset="0"/>
              </a:rPr>
              <a:t>: </a:t>
            </a:r>
            <a:r>
              <a:rPr lang="en-US" sz="3200">
                <a:solidFill>
                  <a:schemeClr val="tx1"/>
                </a:solidFill>
              </a:rPr>
              <a:t>Strong curriculum: scope and sequence defined; skill hierarchy</a:t>
            </a:r>
          </a:p>
        </p:txBody>
      </p:sp>
      <p:sp>
        <p:nvSpPr>
          <p:cNvPr id="1082371" name="Rectangle 3"/>
          <p:cNvSpPr>
            <a:spLocks noGrp="1" noChangeArrowheads="1"/>
          </p:cNvSpPr>
          <p:nvPr>
            <p:ph type="body" sz="half" idx="1"/>
          </p:nvPr>
        </p:nvSpPr>
        <p:spPr/>
        <p:txBody>
          <a:bodyPr/>
          <a:lstStyle/>
          <a:p>
            <a:pPr>
              <a:lnSpc>
                <a:spcPct val="90000"/>
              </a:lnSpc>
            </a:pPr>
            <a:r>
              <a:rPr lang="en-US" sz="2800"/>
              <a:t>When using </a:t>
            </a:r>
            <a:r>
              <a:rPr lang="en-US" sz="2800">
                <a:solidFill>
                  <a:srgbClr val="00FF00"/>
                </a:solidFill>
              </a:rPr>
              <a:t>Math Expressions</a:t>
            </a:r>
            <a:r>
              <a:rPr lang="en-US" sz="2800"/>
              <a:t> and </a:t>
            </a:r>
            <a:r>
              <a:rPr lang="en-US" sz="2800">
                <a:solidFill>
                  <a:srgbClr val="0066FF"/>
                </a:solidFill>
              </a:rPr>
              <a:t>Saxon Math </a:t>
            </a:r>
            <a:r>
              <a:rPr lang="en-US" sz="2800"/>
              <a:t>students’ percentile rank improved by 9-12 points</a:t>
            </a:r>
          </a:p>
          <a:p>
            <a:pPr>
              <a:lnSpc>
                <a:spcPct val="90000"/>
              </a:lnSpc>
            </a:pPr>
            <a:r>
              <a:rPr lang="en-US" sz="2800"/>
              <a:t>This was particularly true for schools with low math scores and students in low SES areas</a:t>
            </a:r>
            <a:endParaRPr lang="en-US" sz="2800">
              <a:solidFill>
                <a:srgbClr val="0066FF"/>
              </a:solidFill>
            </a:endParaRPr>
          </a:p>
        </p:txBody>
      </p:sp>
      <p:pic>
        <p:nvPicPr>
          <p:cNvPr id="1082373" name="Picture 5" descr="MCj03252400000[1]"/>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685800" y="4267200"/>
            <a:ext cx="7620000" cy="2133600"/>
          </a:xfrm>
        </p:spPr>
      </p:pic>
    </p:spTree>
    <p:extLst>
      <p:ext uri="{BB962C8B-B14F-4D97-AF65-F5344CB8AC3E}">
        <p14:creationId xmlns:p14="http://schemas.microsoft.com/office/powerpoint/2010/main" val="11289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4" name="Rectangle 4"/>
          <p:cNvSpPr>
            <a:spLocks noGrp="1" noChangeArrowheads="1"/>
          </p:cNvSpPr>
          <p:nvPr>
            <p:ph type="title"/>
          </p:nvPr>
        </p:nvSpPr>
        <p:spPr/>
        <p:txBody>
          <a:bodyPr/>
          <a:lstStyle/>
          <a:p>
            <a:r>
              <a:rPr lang="en-US"/>
              <a:t>Tier I – Core/Benchmark</a:t>
            </a:r>
          </a:p>
        </p:txBody>
      </p:sp>
      <p:sp>
        <p:nvSpPr>
          <p:cNvPr id="1024005" name="Rectangle 5"/>
          <p:cNvSpPr>
            <a:spLocks noGrp="1" noChangeArrowheads="1"/>
          </p:cNvSpPr>
          <p:nvPr>
            <p:ph type="body" sz="half" idx="1"/>
          </p:nvPr>
        </p:nvSpPr>
        <p:spPr/>
        <p:txBody>
          <a:bodyPr/>
          <a:lstStyle/>
          <a:p>
            <a:pPr>
              <a:lnSpc>
                <a:spcPct val="90000"/>
              </a:lnSpc>
            </a:pPr>
            <a:r>
              <a:rPr lang="en-US" sz="2000" b="1"/>
              <a:t>Definition: </a:t>
            </a:r>
            <a:r>
              <a:rPr lang="en-US" sz="1800"/>
              <a:t>Students who are making expected progress in the general education curriculum and who</a:t>
            </a:r>
            <a:r>
              <a:rPr lang="en-US" sz="2000"/>
              <a:t> </a:t>
            </a:r>
            <a:r>
              <a:rPr lang="en-US" sz="1800"/>
              <a:t>demonstrate social competence  </a:t>
            </a:r>
          </a:p>
          <a:p>
            <a:pPr>
              <a:lnSpc>
                <a:spcPct val="90000"/>
              </a:lnSpc>
            </a:pPr>
            <a:r>
              <a:rPr lang="en-US" sz="2000"/>
              <a:t>Benchmark </a:t>
            </a:r>
            <a:r>
              <a:rPr lang="en-US" sz="2000" u="sng"/>
              <a:t>also</a:t>
            </a:r>
            <a:r>
              <a:rPr lang="en-US" sz="2000"/>
              <a:t> describes those schoolwide interventions that are available to </a:t>
            </a:r>
            <a:r>
              <a:rPr lang="en-US" sz="2000" b="1"/>
              <a:t>all students</a:t>
            </a:r>
            <a:endParaRPr lang="en-US" sz="2000"/>
          </a:p>
          <a:p>
            <a:pPr lvl="1">
              <a:lnSpc>
                <a:spcPct val="90000"/>
              </a:lnSpc>
            </a:pPr>
            <a:r>
              <a:rPr lang="en-US" sz="1800"/>
              <a:t> Effective instruction</a:t>
            </a:r>
          </a:p>
          <a:p>
            <a:pPr lvl="1">
              <a:lnSpc>
                <a:spcPct val="90000"/>
              </a:lnSpc>
            </a:pPr>
            <a:r>
              <a:rPr lang="en-US" sz="1800"/>
              <a:t> Clear expectations</a:t>
            </a:r>
          </a:p>
          <a:p>
            <a:pPr lvl="1">
              <a:lnSpc>
                <a:spcPct val="90000"/>
              </a:lnSpc>
            </a:pPr>
            <a:r>
              <a:rPr lang="en-US" sz="1800"/>
              <a:t> Effective student support</a:t>
            </a:r>
          </a:p>
          <a:p>
            <a:pPr lvl="1">
              <a:lnSpc>
                <a:spcPct val="90000"/>
              </a:lnSpc>
            </a:pPr>
            <a:r>
              <a:rPr lang="en-US" sz="1800"/>
              <a:t> Periodic benchmark   assessments</a:t>
            </a:r>
          </a:p>
          <a:p>
            <a:pPr lvl="1">
              <a:lnSpc>
                <a:spcPct val="90000"/>
              </a:lnSpc>
            </a:pPr>
            <a:r>
              <a:rPr lang="en-US" sz="1800"/>
              <a:t> Universal prevention</a:t>
            </a:r>
          </a:p>
        </p:txBody>
      </p:sp>
      <p:pic>
        <p:nvPicPr>
          <p:cNvPr id="1024008" name="Picture 8" descr="MPj04394840000[1]"/>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8200" y="1828800"/>
            <a:ext cx="4038600" cy="3962400"/>
          </a:xfrm>
        </p:spPr>
      </p:pic>
    </p:spTree>
    <p:extLst>
      <p:ext uri="{BB962C8B-B14F-4D97-AF65-F5344CB8AC3E}">
        <p14:creationId xmlns:p14="http://schemas.microsoft.com/office/powerpoint/2010/main" val="3372299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6226" name="AutoShape 2"/>
          <p:cNvSpPr>
            <a:spLocks noChangeArrowheads="1"/>
          </p:cNvSpPr>
          <p:nvPr/>
        </p:nvSpPr>
        <p:spPr bwMode="auto">
          <a:xfrm>
            <a:off x="5334000" y="1143000"/>
            <a:ext cx="3657600" cy="5257800"/>
          </a:xfrm>
          <a:prstGeom prst="triangle">
            <a:avLst>
              <a:gd name="adj" fmla="val 50000"/>
            </a:avLst>
          </a:prstGeom>
          <a:solidFill>
            <a:srgbClr val="00FF00"/>
          </a:solidFill>
          <a:ln w="25400">
            <a:solidFill>
              <a:srgbClr val="55A0CC"/>
            </a:solidFill>
            <a:miter lim="800000"/>
            <a:headEnd/>
            <a:tailEnd/>
          </a:ln>
        </p:spPr>
        <p:txBody>
          <a:bodyPr/>
          <a:lstStyle/>
          <a:p>
            <a:endParaRPr lang="en-US"/>
          </a:p>
        </p:txBody>
      </p:sp>
      <p:sp>
        <p:nvSpPr>
          <p:cNvPr id="1076227" name="AutoShape 3"/>
          <p:cNvSpPr>
            <a:spLocks noChangeArrowheads="1"/>
          </p:cNvSpPr>
          <p:nvPr/>
        </p:nvSpPr>
        <p:spPr bwMode="auto">
          <a:xfrm>
            <a:off x="6705600" y="1066800"/>
            <a:ext cx="914400" cy="1371600"/>
          </a:xfrm>
          <a:prstGeom prst="triangle">
            <a:avLst>
              <a:gd name="adj" fmla="val 50000"/>
            </a:avLst>
          </a:prstGeom>
          <a:solidFill>
            <a:srgbClr val="FBFF00"/>
          </a:solidFill>
          <a:ln w="25400">
            <a:solidFill>
              <a:srgbClr val="55A0CC"/>
            </a:solidFill>
            <a:miter lim="800000"/>
            <a:headEnd/>
            <a:tailEnd/>
          </a:ln>
        </p:spPr>
        <p:txBody>
          <a:bodyPr/>
          <a:lstStyle/>
          <a:p>
            <a:endParaRPr lang="en-US"/>
          </a:p>
        </p:txBody>
      </p:sp>
      <p:sp>
        <p:nvSpPr>
          <p:cNvPr id="1076228" name="AutoShape 4"/>
          <p:cNvSpPr>
            <a:spLocks noChangeArrowheads="1"/>
          </p:cNvSpPr>
          <p:nvPr/>
        </p:nvSpPr>
        <p:spPr bwMode="auto">
          <a:xfrm>
            <a:off x="6986588" y="1066800"/>
            <a:ext cx="404812" cy="609600"/>
          </a:xfrm>
          <a:prstGeom prst="triangle">
            <a:avLst>
              <a:gd name="adj" fmla="val 50000"/>
            </a:avLst>
          </a:prstGeom>
          <a:solidFill>
            <a:srgbClr val="FF0000"/>
          </a:solidFill>
          <a:ln w="25400">
            <a:solidFill>
              <a:srgbClr val="55A0CC"/>
            </a:solidFill>
            <a:miter lim="800000"/>
            <a:headEnd/>
            <a:tailEnd/>
          </a:ln>
        </p:spPr>
        <p:txBody>
          <a:bodyPr/>
          <a:lstStyle/>
          <a:p>
            <a:endParaRPr lang="en-US"/>
          </a:p>
        </p:txBody>
      </p:sp>
      <p:sp>
        <p:nvSpPr>
          <p:cNvPr id="1076229" name="AutoShape 5"/>
          <p:cNvSpPr>
            <a:spLocks noChangeArrowheads="1"/>
          </p:cNvSpPr>
          <p:nvPr/>
        </p:nvSpPr>
        <p:spPr bwMode="auto">
          <a:xfrm rot="1079999">
            <a:off x="5722938" y="833438"/>
            <a:ext cx="457200" cy="5673725"/>
          </a:xfrm>
          <a:custGeom>
            <a:avLst/>
            <a:gdLst/>
            <a:ahLst/>
            <a:cxnLst/>
            <a:rect l="0" t="0" r="r" b="b"/>
            <a:pathLst>
              <a:path w="21600" h="21600">
                <a:moveTo>
                  <a:pt x="21600" y="0"/>
                </a:moveTo>
                <a:cubicBezTo>
                  <a:pt x="15635" y="0"/>
                  <a:pt x="10800" y="806"/>
                  <a:pt x="10800" y="1800"/>
                </a:cubicBezTo>
                <a:lnTo>
                  <a:pt x="10800" y="9000"/>
                </a:lnTo>
                <a:cubicBezTo>
                  <a:pt x="10800" y="9994"/>
                  <a:pt x="5965" y="10800"/>
                  <a:pt x="0" y="10800"/>
                </a:cubicBezTo>
                <a:cubicBezTo>
                  <a:pt x="5965" y="10800"/>
                  <a:pt x="10800" y="11606"/>
                  <a:pt x="10800" y="12600"/>
                </a:cubicBezTo>
                <a:lnTo>
                  <a:pt x="10800" y="19800"/>
                </a:lnTo>
                <a:cubicBezTo>
                  <a:pt x="10800" y="20794"/>
                  <a:pt x="15635" y="21600"/>
                  <a:pt x="21600" y="21600"/>
                </a:cubicBezTo>
              </a:path>
            </a:pathLst>
          </a:custGeom>
          <a:noFill/>
          <a:ln w="25400">
            <a:solidFill>
              <a:srgbClr val="009899"/>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6230" name="Rectangle 6"/>
          <p:cNvSpPr>
            <a:spLocks noChangeArrowheads="1"/>
          </p:cNvSpPr>
          <p:nvPr/>
        </p:nvSpPr>
        <p:spPr bwMode="auto">
          <a:xfrm>
            <a:off x="304800" y="533400"/>
            <a:ext cx="6172200" cy="574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26649B"/>
                </a:solidFill>
                <a:miter lim="800000"/>
                <a:headEnd/>
                <a:tailEnd/>
              </a14:hiddenLine>
            </a:ext>
          </a:extLst>
        </p:spPr>
        <p:txBody>
          <a:bodyPr lIns="0" tIns="0" rIns="40639" bIns="0" anchor="ctr"/>
          <a:lstStyle/>
          <a:p>
            <a:pPr marL="496888" indent="-457200" algn="ctr">
              <a:tabLst>
                <a:tab pos="495300" algn="l"/>
                <a:tab pos="495300" algn="l"/>
                <a:tab pos="952500" algn="l"/>
                <a:tab pos="1828800" algn="l"/>
              </a:tabLst>
            </a:pPr>
            <a:r>
              <a:rPr lang="en-US" sz="2400" b="1">
                <a:solidFill>
                  <a:srgbClr val="000000"/>
                </a:solidFill>
                <a:cs typeface="Arial" charset="0"/>
                <a:sym typeface="Arial" charset="0"/>
              </a:rPr>
              <a:t>Three</a:t>
            </a:r>
            <a:r>
              <a:rPr lang="en-US" sz="2400">
                <a:solidFill>
                  <a:srgbClr val="000000"/>
                </a:solidFill>
                <a:cs typeface="Arial" charset="0"/>
                <a:sym typeface="Arial" charset="0"/>
              </a:rPr>
              <a:t>: </a:t>
            </a:r>
            <a:r>
              <a:rPr lang="en-US" sz="2400"/>
              <a:t>Strong curriculum: scope and sequence defined; skill hierarchy</a:t>
            </a:r>
            <a:r>
              <a:rPr lang="en-US" sz="2200">
                <a:solidFill>
                  <a:srgbClr val="000000"/>
                </a:solidFill>
                <a:cs typeface="Arial" charset="0"/>
                <a:sym typeface="Arial" charset="0"/>
              </a:rPr>
              <a:t> </a:t>
            </a:r>
          </a:p>
          <a:p>
            <a:pPr marL="496888" indent="-457200" algn="ctr">
              <a:tabLst>
                <a:tab pos="495300" algn="l"/>
                <a:tab pos="495300" algn="l"/>
                <a:tab pos="952500" algn="l"/>
                <a:tab pos="1828800" algn="l"/>
              </a:tabLst>
            </a:pPr>
            <a:endParaRPr lang="en-US" sz="2200">
              <a:solidFill>
                <a:srgbClr val="000000"/>
              </a:solidFill>
              <a:cs typeface="Arial" charset="0"/>
              <a:sym typeface="Arial" charset="0"/>
            </a:endParaRPr>
          </a:p>
          <a:p>
            <a:pPr marL="496888" indent="-457200" algn="ctr">
              <a:tabLst>
                <a:tab pos="495300" algn="l"/>
                <a:tab pos="495300" algn="l"/>
                <a:tab pos="952500" algn="l"/>
                <a:tab pos="1828800" algn="l"/>
              </a:tabLst>
            </a:pPr>
            <a:r>
              <a:rPr lang="en-US" sz="2200">
                <a:solidFill>
                  <a:srgbClr val="000000"/>
                </a:solidFill>
                <a:cs typeface="Arial" charset="0"/>
                <a:sym typeface="Arial" charset="0"/>
              </a:rPr>
              <a:t>1.	Rigby Literacy (Harcourt Rigby Education, 2000)</a:t>
            </a:r>
          </a:p>
          <a:p>
            <a:pPr marL="496888" indent="-457200" algn="ctr">
              <a:tabLst>
                <a:tab pos="495300" algn="l"/>
                <a:tab pos="495300" algn="l"/>
                <a:tab pos="952500" algn="l"/>
                <a:tab pos="1828800" algn="l"/>
              </a:tabLst>
            </a:pPr>
            <a:r>
              <a:rPr lang="en-US" sz="2200">
                <a:solidFill>
                  <a:srgbClr val="000000"/>
                </a:solidFill>
                <a:cs typeface="Arial" charset="0"/>
                <a:sym typeface="Arial" charset="0"/>
              </a:rPr>
              <a:t>2.	Trophies (Harcourt School Publishers, 2003)</a:t>
            </a:r>
          </a:p>
          <a:p>
            <a:pPr marL="496888" indent="-457200" algn="ctr">
              <a:tabLst>
                <a:tab pos="495300" algn="l"/>
                <a:tab pos="495300" algn="l"/>
                <a:tab pos="952500" algn="l"/>
                <a:tab pos="1828800" algn="l"/>
              </a:tabLst>
            </a:pPr>
            <a:r>
              <a:rPr lang="en-US" sz="2200">
                <a:solidFill>
                  <a:srgbClr val="000000"/>
                </a:solidFill>
                <a:cs typeface="Arial" charset="0"/>
                <a:sym typeface="Arial" charset="0"/>
              </a:rPr>
              <a:t>3.	The Nation’s Choice (Houghton Mifflin, 2003)</a:t>
            </a:r>
          </a:p>
          <a:p>
            <a:pPr marL="496888" indent="-457200" algn="ctr">
              <a:tabLst>
                <a:tab pos="495300" algn="l"/>
                <a:tab pos="495300" algn="l"/>
                <a:tab pos="952500" algn="l"/>
                <a:tab pos="1828800" algn="l"/>
              </a:tabLst>
            </a:pPr>
            <a:r>
              <a:rPr lang="en-US" sz="2200">
                <a:solidFill>
                  <a:srgbClr val="000000"/>
                </a:solidFill>
                <a:cs typeface="Arial" charset="0"/>
                <a:sym typeface="Arial" charset="0"/>
              </a:rPr>
              <a:t>4.	Macmillan/McGraw-Hill Reading (2003)</a:t>
            </a:r>
          </a:p>
          <a:p>
            <a:pPr marL="496888" indent="-457200" algn="ctr">
              <a:tabLst>
                <a:tab pos="495300" algn="l"/>
                <a:tab pos="495300" algn="l"/>
                <a:tab pos="952500" algn="l"/>
                <a:tab pos="1828800" algn="l"/>
              </a:tabLst>
            </a:pPr>
            <a:r>
              <a:rPr lang="en-US" sz="2200">
                <a:solidFill>
                  <a:srgbClr val="000000"/>
                </a:solidFill>
                <a:cs typeface="Arial" charset="0"/>
                <a:sym typeface="Arial" charset="0"/>
              </a:rPr>
              <a:t>5.	Open Court (SRA/McGraw-Hill, 2002)</a:t>
            </a:r>
          </a:p>
          <a:p>
            <a:pPr marL="496888" indent="-457200" algn="ctr">
              <a:tabLst>
                <a:tab pos="495300" algn="l"/>
                <a:tab pos="495300" algn="l"/>
                <a:tab pos="952500" algn="l"/>
                <a:tab pos="1828800" algn="l"/>
              </a:tabLst>
            </a:pPr>
            <a:r>
              <a:rPr lang="en-US" sz="2200">
                <a:solidFill>
                  <a:srgbClr val="000000"/>
                </a:solidFill>
                <a:cs typeface="Arial" charset="0"/>
                <a:sym typeface="Arial" charset="0"/>
              </a:rPr>
              <a:t>6.	Reading Mastery Plus (SRA/</a:t>
            </a:r>
          </a:p>
          <a:p>
            <a:pPr marL="496888" indent="-457200" algn="ctr">
              <a:tabLst>
                <a:tab pos="495300" algn="l"/>
                <a:tab pos="495300" algn="l"/>
                <a:tab pos="952500" algn="l"/>
                <a:tab pos="1828800" algn="l"/>
              </a:tabLst>
            </a:pPr>
            <a:r>
              <a:rPr lang="en-US" sz="2200">
                <a:solidFill>
                  <a:srgbClr val="000000"/>
                </a:solidFill>
                <a:cs typeface="Arial" charset="0"/>
                <a:sym typeface="Arial" charset="0"/>
              </a:rPr>
              <a:t>	McGraw-Hill, 2002)</a:t>
            </a:r>
          </a:p>
          <a:p>
            <a:pPr marL="496888" indent="-457200" algn="ctr">
              <a:tabLst>
                <a:tab pos="495300" algn="l"/>
                <a:tab pos="495300" algn="l"/>
                <a:tab pos="952500" algn="l"/>
                <a:tab pos="1828800" algn="l"/>
              </a:tabLst>
            </a:pPr>
            <a:r>
              <a:rPr lang="en-US" sz="2200">
                <a:solidFill>
                  <a:srgbClr val="000000"/>
                </a:solidFill>
                <a:cs typeface="Arial" charset="0"/>
                <a:sym typeface="Arial" charset="0"/>
              </a:rPr>
              <a:t>7.	Scott Foresman Reading (2004)</a:t>
            </a:r>
          </a:p>
          <a:p>
            <a:pPr marL="496888" indent="-457200" algn="ctr">
              <a:tabLst>
                <a:tab pos="495300" algn="l"/>
                <a:tab pos="495300" algn="l"/>
                <a:tab pos="952500" algn="l"/>
                <a:tab pos="1828800" algn="l"/>
              </a:tabLst>
            </a:pPr>
            <a:r>
              <a:rPr lang="en-US" sz="2200">
                <a:solidFill>
                  <a:srgbClr val="000000"/>
                </a:solidFill>
                <a:cs typeface="Arial" charset="0"/>
                <a:sym typeface="Arial" charset="0"/>
              </a:rPr>
              <a:t>8.	Success For All (1998-2003)</a:t>
            </a:r>
          </a:p>
          <a:p>
            <a:pPr marL="496888" indent="-457200" algn="ctr">
              <a:tabLst>
                <a:tab pos="495300" algn="l"/>
                <a:tab pos="495300" algn="l"/>
                <a:tab pos="952500" algn="l"/>
                <a:tab pos="1828800" algn="l"/>
              </a:tabLst>
            </a:pPr>
            <a:r>
              <a:rPr lang="en-US" sz="2200">
                <a:solidFill>
                  <a:srgbClr val="000000"/>
                </a:solidFill>
                <a:cs typeface="Arial" charset="0"/>
                <a:sym typeface="Arial" charset="0"/>
              </a:rPr>
              <a:t>9.	Wright Group Literacy (2002)</a:t>
            </a:r>
          </a:p>
          <a:p>
            <a:pPr marL="496888" indent="-457200" algn="ctr">
              <a:tabLst>
                <a:tab pos="495300" algn="l"/>
                <a:tab pos="495300" algn="l"/>
                <a:tab pos="952500" algn="l"/>
                <a:tab pos="1828800" algn="l"/>
              </a:tabLst>
            </a:pPr>
            <a:endParaRPr lang="en-US" sz="2200">
              <a:solidFill>
                <a:srgbClr val="000000"/>
              </a:solidFill>
              <a:cs typeface="Arial" charset="0"/>
              <a:sym typeface="Arial" charset="0"/>
            </a:endParaRPr>
          </a:p>
          <a:p>
            <a:pPr marL="496888" indent="-457200" algn="ctr">
              <a:tabLst>
                <a:tab pos="495300" algn="l"/>
                <a:tab pos="495300" algn="l"/>
                <a:tab pos="952500" algn="l"/>
                <a:tab pos="1828800" algn="l"/>
              </a:tabLst>
            </a:pPr>
            <a:r>
              <a:rPr lang="en-US" i="1">
                <a:solidFill>
                  <a:srgbClr val="000000"/>
                </a:solidFill>
                <a:cs typeface="Arial" charset="0"/>
                <a:sym typeface="Arial" charset="0"/>
              </a:rPr>
              <a:t>Reviewed by</a:t>
            </a:r>
            <a:r>
              <a:rPr lang="en-US">
                <a:solidFill>
                  <a:srgbClr val="000000"/>
                </a:solidFill>
                <a:cs typeface="Arial" charset="0"/>
                <a:sym typeface="Arial" charset="0"/>
              </a:rPr>
              <a:t>: Oregon Reading First</a:t>
            </a:r>
          </a:p>
          <a:p>
            <a:pPr marL="496888" indent="-457200" algn="ctr">
              <a:tabLst>
                <a:tab pos="495300" algn="l"/>
                <a:tab pos="495300" algn="l"/>
                <a:tab pos="952500" algn="l"/>
                <a:tab pos="1828800" algn="l"/>
              </a:tabLst>
            </a:pPr>
            <a:r>
              <a:rPr lang="en-US" i="1">
                <a:solidFill>
                  <a:srgbClr val="000000"/>
                </a:solidFill>
                <a:cs typeface="Arial" charset="0"/>
                <a:sym typeface="Arial" charset="0"/>
              </a:rPr>
              <a:t>Comprehensive</a:t>
            </a:r>
            <a:r>
              <a:rPr lang="en-US">
                <a:solidFill>
                  <a:srgbClr val="000000"/>
                </a:solidFill>
                <a:cs typeface="Arial" charset="0"/>
                <a:sym typeface="Arial" charset="0"/>
              </a:rPr>
              <a:t>: Addressed all 5 areas </a:t>
            </a:r>
          </a:p>
          <a:p>
            <a:pPr marL="496888" indent="-457200" algn="ctr">
              <a:tabLst>
                <a:tab pos="495300" algn="l"/>
                <a:tab pos="495300" algn="l"/>
                <a:tab pos="952500" algn="l"/>
                <a:tab pos="1828800" algn="l"/>
              </a:tabLst>
            </a:pPr>
            <a:r>
              <a:rPr lang="en-US">
                <a:solidFill>
                  <a:srgbClr val="000000"/>
                </a:solidFill>
                <a:cs typeface="Arial" charset="0"/>
                <a:sym typeface="Arial" charset="0"/>
              </a:rPr>
              <a:t>	and included at least grades K-3</a:t>
            </a:r>
          </a:p>
        </p:txBody>
      </p:sp>
      <p:sp>
        <p:nvSpPr>
          <p:cNvPr id="1076231" name="Line 7"/>
          <p:cNvSpPr>
            <a:spLocks noChangeShapeType="1"/>
          </p:cNvSpPr>
          <p:nvPr/>
        </p:nvSpPr>
        <p:spPr bwMode="auto">
          <a:xfrm>
            <a:off x="4953000" y="3810000"/>
            <a:ext cx="1219200" cy="381000"/>
          </a:xfrm>
          <a:prstGeom prst="line">
            <a:avLst/>
          </a:prstGeom>
          <a:noFill/>
          <a:ln w="76200">
            <a:solidFill>
              <a:srgbClr val="FF221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39904454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42" name="Rectangle 2"/>
          <p:cNvSpPr>
            <a:spLocks noChangeArrowheads="1"/>
          </p:cNvSpPr>
          <p:nvPr/>
        </p:nvSpPr>
        <p:spPr bwMode="auto">
          <a:xfrm>
            <a:off x="381000" y="5334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a:r>
              <a:rPr lang="en-US" sz="3200" b="1">
                <a:solidFill>
                  <a:srgbClr val="000000"/>
                </a:solidFill>
                <a:sym typeface="Arial" charset="0"/>
              </a:rPr>
              <a:t>Three</a:t>
            </a:r>
            <a:r>
              <a:rPr lang="en-US" sz="3200">
                <a:solidFill>
                  <a:srgbClr val="000000"/>
                </a:solidFill>
                <a:sym typeface="Arial" charset="0"/>
              </a:rPr>
              <a:t>: </a:t>
            </a:r>
            <a:r>
              <a:rPr lang="en-US" sz="3200"/>
              <a:t>Strong curriculum: scope and sequence defined; skill hierarchy</a:t>
            </a:r>
          </a:p>
        </p:txBody>
      </p:sp>
      <p:sp>
        <p:nvSpPr>
          <p:cNvPr id="1034243" name="Rectangle 3"/>
          <p:cNvSpPr>
            <a:spLocks noChangeArrowheads="1"/>
          </p:cNvSpPr>
          <p:nvPr/>
        </p:nvSpPr>
        <p:spPr bwMode="auto">
          <a:xfrm>
            <a:off x="381000" y="2209800"/>
            <a:ext cx="8229600" cy="430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FontTx/>
              <a:buChar char="•"/>
            </a:pPr>
            <a:r>
              <a:rPr lang="en-US" sz="2800"/>
              <a:t>Reading Curricula content-Snow et al, 1998</a:t>
            </a:r>
          </a:p>
          <a:p>
            <a:pPr marL="1143000" lvl="2" indent="-228600">
              <a:lnSpc>
                <a:spcPct val="90000"/>
              </a:lnSpc>
              <a:spcBef>
                <a:spcPct val="20000"/>
              </a:spcBef>
              <a:buFontTx/>
              <a:buChar char="•"/>
            </a:pPr>
            <a:r>
              <a:rPr lang="en-US" sz="2600"/>
              <a:t>Phonemic Awareness  		Phonics</a:t>
            </a:r>
          </a:p>
          <a:p>
            <a:pPr marL="1143000" lvl="2" indent="-228600">
              <a:lnSpc>
                <a:spcPct val="90000"/>
              </a:lnSpc>
              <a:spcBef>
                <a:spcPct val="20000"/>
              </a:spcBef>
              <a:buFontTx/>
              <a:buChar char="•"/>
            </a:pPr>
            <a:r>
              <a:rPr lang="en-US" sz="2600"/>
              <a:t>Fluency				Vocabulary</a:t>
            </a:r>
          </a:p>
          <a:p>
            <a:pPr marL="1143000" lvl="2" indent="-228600">
              <a:lnSpc>
                <a:spcPct val="90000"/>
              </a:lnSpc>
              <a:spcBef>
                <a:spcPct val="20000"/>
              </a:spcBef>
              <a:buFontTx/>
              <a:buChar char="•"/>
            </a:pPr>
            <a:r>
              <a:rPr lang="en-US" sz="2600"/>
              <a:t>Comprehension 	PLUS</a:t>
            </a:r>
          </a:p>
          <a:p>
            <a:pPr marL="1143000" lvl="2" indent="-228600">
              <a:lnSpc>
                <a:spcPct val="90000"/>
              </a:lnSpc>
              <a:spcBef>
                <a:spcPct val="20000"/>
              </a:spcBef>
              <a:buFontTx/>
              <a:buChar char="•"/>
            </a:pPr>
            <a:r>
              <a:rPr lang="en-US" sz="2600"/>
              <a:t>Direct, systematic instruction</a:t>
            </a:r>
          </a:p>
          <a:p>
            <a:pPr marL="1143000" lvl="2" indent="-228600">
              <a:lnSpc>
                <a:spcPct val="90000"/>
              </a:lnSpc>
              <a:spcBef>
                <a:spcPct val="20000"/>
              </a:spcBef>
              <a:buFontTx/>
              <a:buChar char="•"/>
            </a:pPr>
            <a:r>
              <a:rPr lang="en-US" sz="2600"/>
              <a:t>Universal screening and formative evaluation</a:t>
            </a:r>
          </a:p>
          <a:p>
            <a:pPr marL="342900" indent="-342900">
              <a:lnSpc>
                <a:spcPct val="90000"/>
              </a:lnSpc>
              <a:spcBef>
                <a:spcPct val="20000"/>
              </a:spcBef>
            </a:pPr>
            <a:endParaRPr lang="en-US" sz="3200"/>
          </a:p>
          <a:p>
            <a:pPr marL="1143000" lvl="2" indent="-228600">
              <a:lnSpc>
                <a:spcPct val="90000"/>
              </a:lnSpc>
              <a:spcBef>
                <a:spcPct val="20000"/>
              </a:spcBef>
              <a:buFontTx/>
              <a:buChar char="•"/>
            </a:pPr>
            <a:endParaRPr lang="en-US" sz="2400"/>
          </a:p>
        </p:txBody>
      </p:sp>
    </p:spTree>
    <p:extLst>
      <p:ext uri="{BB962C8B-B14F-4D97-AF65-F5344CB8AC3E}">
        <p14:creationId xmlns:p14="http://schemas.microsoft.com/office/powerpoint/2010/main" val="3356724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4418" name="Rectangle 2"/>
          <p:cNvSpPr>
            <a:spLocks noGrp="1" noChangeArrowheads="1"/>
          </p:cNvSpPr>
          <p:nvPr>
            <p:ph type="title"/>
          </p:nvPr>
        </p:nvSpPr>
        <p:spPr/>
        <p:txBody>
          <a:bodyPr/>
          <a:lstStyle/>
          <a:p>
            <a:r>
              <a:rPr lang="en-US" sz="3200" b="1">
                <a:solidFill>
                  <a:srgbClr val="000000"/>
                </a:solidFill>
                <a:sym typeface="Arial" charset="0"/>
              </a:rPr>
              <a:t>Three</a:t>
            </a:r>
            <a:r>
              <a:rPr lang="en-US" sz="3200">
                <a:solidFill>
                  <a:srgbClr val="000000"/>
                </a:solidFill>
                <a:sym typeface="Arial" charset="0"/>
              </a:rPr>
              <a:t>: </a:t>
            </a:r>
            <a:r>
              <a:rPr lang="en-US" sz="3200">
                <a:solidFill>
                  <a:schemeClr val="tx1"/>
                </a:solidFill>
              </a:rPr>
              <a:t>Strong curriculum: scope and sequence defined; skill hierarchy</a:t>
            </a:r>
          </a:p>
        </p:txBody>
      </p:sp>
      <p:sp>
        <p:nvSpPr>
          <p:cNvPr id="1084419" name="Rectangle 3"/>
          <p:cNvSpPr>
            <a:spLocks noGrp="1" noChangeArrowheads="1"/>
          </p:cNvSpPr>
          <p:nvPr>
            <p:ph type="body" idx="1"/>
          </p:nvPr>
        </p:nvSpPr>
        <p:spPr/>
        <p:txBody>
          <a:bodyPr/>
          <a:lstStyle/>
          <a:p>
            <a:pPr>
              <a:lnSpc>
                <a:spcPct val="80000"/>
              </a:lnSpc>
            </a:pPr>
            <a:r>
              <a:rPr lang="en-US" sz="2400" b="1"/>
              <a:t>My five-year old students are learning to</a:t>
            </a:r>
            <a:br>
              <a:rPr lang="en-US" sz="2400" b="1"/>
            </a:br>
            <a:r>
              <a:rPr lang="en-US" sz="2400" b="1"/>
              <a:t>read.</a:t>
            </a:r>
            <a:br>
              <a:rPr lang="en-US" sz="2400" b="1"/>
            </a:br>
            <a:r>
              <a:rPr lang="en-US" sz="2400" b="1"/>
              <a:t/>
            </a:r>
            <a:br>
              <a:rPr lang="en-US" sz="2400" b="1"/>
            </a:br>
            <a:r>
              <a:rPr lang="en-US" sz="2400" b="1"/>
              <a:t>Yesterday one of them pointed at a picture in a zoo book and said,</a:t>
            </a:r>
            <a:br>
              <a:rPr lang="en-US" sz="2400" b="1"/>
            </a:br>
            <a:r>
              <a:rPr lang="en-US" sz="2400" b="1"/>
              <a:t/>
            </a:r>
            <a:br>
              <a:rPr lang="en-US" sz="2400" b="1"/>
            </a:br>
            <a:r>
              <a:rPr lang="en-US" sz="2400" b="1"/>
              <a:t>'Look at this! It's a frickin' elephant!'</a:t>
            </a:r>
            <a:br>
              <a:rPr lang="en-US" sz="2400" b="1"/>
            </a:br>
            <a:r>
              <a:rPr lang="en-US" sz="2400" b="1"/>
              <a:t/>
            </a:r>
            <a:br>
              <a:rPr lang="en-US" sz="2400" b="1"/>
            </a:br>
            <a:r>
              <a:rPr lang="en-US" sz="2400" b="1"/>
              <a:t>I took a deep breath, then asked...'What did you call it?'</a:t>
            </a:r>
            <a:br>
              <a:rPr lang="en-US" sz="2400" b="1"/>
            </a:br>
            <a:r>
              <a:rPr lang="en-US" sz="2400" b="1"/>
              <a:t/>
            </a:r>
            <a:br>
              <a:rPr lang="en-US" sz="2400" b="1"/>
            </a:br>
            <a:r>
              <a:rPr lang="en-US" sz="2400" b="1"/>
              <a:t>'It's a frickin' elephant! It says so on the picture!'</a:t>
            </a:r>
            <a:br>
              <a:rPr lang="en-US" sz="2400" b="1"/>
            </a:br>
            <a:r>
              <a:rPr lang="en-US" sz="2400" b="1"/>
              <a:t/>
            </a:r>
            <a:br>
              <a:rPr lang="en-US" sz="2400" b="1"/>
            </a:br>
            <a:endParaRPr lang="en-US" sz="2400" b="1"/>
          </a:p>
        </p:txBody>
      </p:sp>
    </p:spTree>
    <p:extLst>
      <p:ext uri="{BB962C8B-B14F-4D97-AF65-F5344CB8AC3E}">
        <p14:creationId xmlns:p14="http://schemas.microsoft.com/office/powerpoint/2010/main" val="20658009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0562" name="Rectangle 2"/>
          <p:cNvSpPr>
            <a:spLocks noGrp="1" noChangeArrowheads="1"/>
          </p:cNvSpPr>
          <p:nvPr>
            <p:ph type="title" idx="4294967295"/>
          </p:nvPr>
        </p:nvSpPr>
        <p:spPr>
          <a:noFill/>
        </p:spPr>
        <p:txBody>
          <a:bodyPr lIns="90488" tIns="44450" rIns="90488" bIns="44450" anchor="b"/>
          <a:lstStyle/>
          <a:p>
            <a:r>
              <a:rPr lang="en-US" sz="3200"/>
              <a:t>Four:  Formative evaluation rules and instructional changes</a:t>
            </a:r>
          </a:p>
        </p:txBody>
      </p:sp>
      <p:sp>
        <p:nvSpPr>
          <p:cNvPr id="1090563" name="Rectangle 3"/>
          <p:cNvSpPr>
            <a:spLocks noGrp="1" noChangeArrowheads="1"/>
          </p:cNvSpPr>
          <p:nvPr>
            <p:ph type="body" idx="4294967295"/>
          </p:nvPr>
        </p:nvSpPr>
        <p:spPr>
          <a:xfrm>
            <a:off x="685800" y="2286000"/>
            <a:ext cx="7772400" cy="4114800"/>
          </a:xfrm>
          <a:noFill/>
        </p:spPr>
        <p:txBody>
          <a:bodyPr lIns="90488" tIns="44450" rIns="90488" bIns="44450"/>
          <a:lstStyle/>
          <a:p>
            <a:r>
              <a:rPr lang="en-US" sz="4300" b="1">
                <a:solidFill>
                  <a:schemeClr val="tx2"/>
                </a:solidFill>
              </a:rPr>
              <a:t>The effectiveness of any educational strategy can only be determined through its implementation and analysis.</a:t>
            </a:r>
          </a:p>
        </p:txBody>
      </p:sp>
    </p:spTree>
    <p:extLst>
      <p:ext uri="{BB962C8B-B14F-4D97-AF65-F5344CB8AC3E}">
        <p14:creationId xmlns:p14="http://schemas.microsoft.com/office/powerpoint/2010/main" val="1576937072"/>
      </p:ext>
    </p:extLst>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2610" name="Rectangle 2"/>
          <p:cNvSpPr>
            <a:spLocks noGrp="1" noChangeArrowheads="1"/>
          </p:cNvSpPr>
          <p:nvPr>
            <p:ph type="title"/>
          </p:nvPr>
        </p:nvSpPr>
        <p:spPr/>
        <p:txBody>
          <a:bodyPr/>
          <a:lstStyle/>
          <a:p>
            <a:r>
              <a:rPr lang="en-US" sz="3200"/>
              <a:t>Four:  Formative evaluation rules and instructional changes</a:t>
            </a:r>
          </a:p>
        </p:txBody>
      </p:sp>
      <p:sp>
        <p:nvSpPr>
          <p:cNvPr id="1092611" name="Rectangle 3"/>
          <p:cNvSpPr>
            <a:spLocks noGrp="1" noChangeArrowheads="1"/>
          </p:cNvSpPr>
          <p:nvPr>
            <p:ph type="body" idx="1"/>
          </p:nvPr>
        </p:nvSpPr>
        <p:spPr/>
        <p:txBody>
          <a:bodyPr/>
          <a:lstStyle/>
          <a:p>
            <a:r>
              <a:rPr lang="en-US"/>
              <a:t>Progress monitoring and charting are components of formative evaluation</a:t>
            </a:r>
          </a:p>
          <a:p>
            <a:pPr lvl="1"/>
            <a:r>
              <a:rPr lang="en-US"/>
              <a:t>Allows you to “determine the effectiveness of an intervention during implementation so that it can be modified or changed to increase the likelihood that intended results will be achieved.” (Deno, 2002)</a:t>
            </a:r>
          </a:p>
          <a:p>
            <a:pPr lvl="1"/>
            <a:endParaRPr lang="en-US"/>
          </a:p>
        </p:txBody>
      </p:sp>
    </p:spTree>
    <p:extLst>
      <p:ext uri="{BB962C8B-B14F-4D97-AF65-F5344CB8AC3E}">
        <p14:creationId xmlns:p14="http://schemas.microsoft.com/office/powerpoint/2010/main" val="4203170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62" name="Rectangle 2"/>
          <p:cNvSpPr>
            <a:spLocks noGrp="1" noChangeArrowheads="1"/>
          </p:cNvSpPr>
          <p:nvPr>
            <p:ph type="title" idx="4294967295"/>
          </p:nvPr>
        </p:nvSpPr>
        <p:spPr>
          <a:xfrm>
            <a:off x="914400" y="457200"/>
            <a:ext cx="7645400" cy="800100"/>
          </a:xfrm>
          <a:noFill/>
        </p:spPr>
        <p:txBody>
          <a:bodyPr lIns="90488" tIns="44450" rIns="90488" bIns="44450" anchor="b">
            <a:normAutofit fontScale="90000"/>
          </a:bodyPr>
          <a:lstStyle/>
          <a:p>
            <a:r>
              <a:rPr lang="en-US" sz="3200"/>
              <a:t>Four:  Formative evaluation rules and instructional changes</a:t>
            </a:r>
          </a:p>
        </p:txBody>
      </p:sp>
      <p:graphicFrame>
        <p:nvGraphicFramePr>
          <p:cNvPr id="351312" name="Group 80"/>
          <p:cNvGraphicFramePr>
            <a:graphicFrameLocks noGrp="1"/>
          </p:cNvGraphicFramePr>
          <p:nvPr/>
        </p:nvGraphicFramePr>
        <p:xfrm>
          <a:off x="609600" y="1676400"/>
          <a:ext cx="8108950" cy="4447541"/>
        </p:xfrm>
        <a:graphic>
          <a:graphicData uri="http://schemas.openxmlformats.org/drawingml/2006/table">
            <a:tbl>
              <a:tblPr/>
              <a:tblGrid>
                <a:gridCol w="4054475"/>
                <a:gridCol w="4054475"/>
              </a:tblGrid>
              <a:tr h="5095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Treatment/Intervention</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Effect Size</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Special Education Placement</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-.14  to .29</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Modality Matched Instruction (Auditory)</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+.03</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Modality Matched Instruction (Visual)</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+.04</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44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Curriculum-Based Instruction/ Graphing and Formative Evaluation</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+.70</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82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Curriculum-Based Instruction, Graphing, Formative Evaluation and Systematic use of Reinforcement</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+1.00</a:t>
                      </a:r>
                      <a:endParaRPr kumimoji="0" lang="en-US" sz="32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64986" name="Rectangle 79"/>
          <p:cNvSpPr>
            <a:spLocks noChangeArrowheads="1"/>
          </p:cNvSpPr>
          <p:nvPr/>
        </p:nvSpPr>
        <p:spPr bwMode="auto">
          <a:xfrm>
            <a:off x="0" y="43418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latin typeface="Tahoma" pitchFamily="34" charset="0"/>
              <a:ea typeface="ＭＳ Ｐゴシック" pitchFamily="34" charset="-128"/>
            </a:endParaRPr>
          </a:p>
        </p:txBody>
      </p:sp>
    </p:spTree>
    <p:extLst>
      <p:ext uri="{BB962C8B-B14F-4D97-AF65-F5344CB8AC3E}">
        <p14:creationId xmlns:p14="http://schemas.microsoft.com/office/powerpoint/2010/main" val="288727602"/>
      </p:ext>
    </p:extLst>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034" name="Rectangle 2"/>
          <p:cNvSpPr>
            <a:spLocks noChangeArrowheads="1"/>
          </p:cNvSpPr>
          <p:nvPr/>
        </p:nvSpPr>
        <p:spPr bwMode="auto">
          <a:xfrm>
            <a:off x="457200" y="5334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a:r>
              <a:rPr lang="en-US" sz="3200">
                <a:solidFill>
                  <a:schemeClr val="tx2"/>
                </a:solidFill>
              </a:rPr>
              <a:t>Four:  Formative evaluation rules and instructional changes</a:t>
            </a:r>
          </a:p>
        </p:txBody>
      </p:sp>
      <p:sp>
        <p:nvSpPr>
          <p:cNvPr id="1068035" name="Rectangle 3"/>
          <p:cNvSpPr>
            <a:spLocks noChangeArrowheads="1"/>
          </p:cNvSpPr>
          <p:nvPr/>
        </p:nvSpPr>
        <p:spPr bwMode="auto">
          <a:xfrm>
            <a:off x="457200" y="1828800"/>
            <a:ext cx="8229600" cy="430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u="sng"/>
              <a:t>Treatment</a:t>
            </a:r>
            <a:r>
              <a:rPr lang="en-US" sz="2800"/>
              <a:t>					</a:t>
            </a:r>
            <a:r>
              <a:rPr lang="en-US" sz="2800" u="sng"/>
              <a:t>Effect Size</a:t>
            </a:r>
          </a:p>
          <a:p>
            <a:pPr marL="342900" indent="-342900">
              <a:spcBef>
                <a:spcPct val="20000"/>
              </a:spcBef>
              <a:buFontTx/>
              <a:buChar char="•"/>
            </a:pPr>
            <a:r>
              <a:rPr lang="en-US" sz="2800"/>
              <a:t>Applied Behavior Analysis.			 + 1.00</a:t>
            </a:r>
          </a:p>
          <a:p>
            <a:pPr marL="342900" indent="-342900">
              <a:spcBef>
                <a:spcPct val="20000"/>
              </a:spcBef>
              <a:buFontTx/>
              <a:buChar char="•"/>
            </a:pPr>
            <a:r>
              <a:rPr lang="en-US" sz="2800"/>
              <a:t>Beh. Assessment+Graphing+Formative</a:t>
            </a:r>
          </a:p>
          <a:p>
            <a:pPr marL="342900" indent="-342900">
              <a:spcBef>
                <a:spcPct val="20000"/>
              </a:spcBef>
            </a:pPr>
            <a:r>
              <a:rPr lang="en-US" sz="2800"/>
              <a:t>Evaluation + reinforcement			 +  1.00</a:t>
            </a:r>
          </a:p>
          <a:p>
            <a:pPr marL="342900" indent="-342900">
              <a:spcBef>
                <a:spcPct val="20000"/>
              </a:spcBef>
              <a:buFontTx/>
              <a:buChar char="•"/>
            </a:pPr>
            <a:r>
              <a:rPr lang="en-US" sz="2800"/>
              <a:t>Reinforcement				     +.7 to 1.50</a:t>
            </a:r>
          </a:p>
          <a:p>
            <a:pPr marL="342900" indent="-342900">
              <a:spcBef>
                <a:spcPct val="20000"/>
              </a:spcBef>
              <a:buFontTx/>
              <a:buChar char="•"/>
            </a:pPr>
            <a:r>
              <a:rPr lang="en-US" sz="2800"/>
              <a:t>Group Contingencies 			     +.1.00</a:t>
            </a:r>
          </a:p>
          <a:p>
            <a:pPr marL="342900" indent="-342900">
              <a:spcBef>
                <a:spcPct val="20000"/>
              </a:spcBef>
              <a:buFontTx/>
              <a:buChar char="•"/>
            </a:pPr>
            <a:r>
              <a:rPr lang="en-US" sz="2800"/>
              <a:t>Reinforcement + Response Cost	+1.00</a:t>
            </a:r>
          </a:p>
        </p:txBody>
      </p:sp>
    </p:spTree>
    <p:extLst>
      <p:ext uri="{BB962C8B-B14F-4D97-AF65-F5344CB8AC3E}">
        <p14:creationId xmlns:p14="http://schemas.microsoft.com/office/powerpoint/2010/main" val="33972874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p:txBody>
          <a:bodyPr/>
          <a:lstStyle/>
          <a:p>
            <a:r>
              <a:rPr lang="en-US" sz="3200"/>
              <a:t>Four:  Formative evaluation rules and instructional changes</a:t>
            </a:r>
          </a:p>
        </p:txBody>
      </p:sp>
      <p:sp>
        <p:nvSpPr>
          <p:cNvPr id="1071107" name="Rectangle 3"/>
          <p:cNvSpPr>
            <a:spLocks noGrp="1" noChangeArrowheads="1"/>
          </p:cNvSpPr>
          <p:nvPr>
            <p:ph type="body" idx="1"/>
          </p:nvPr>
        </p:nvSpPr>
        <p:spPr/>
        <p:txBody>
          <a:bodyPr/>
          <a:lstStyle/>
          <a:p>
            <a:r>
              <a:rPr lang="en-US" sz="3000"/>
              <a:t>Changing teaching from an art to a science</a:t>
            </a:r>
          </a:p>
          <a:p>
            <a:r>
              <a:rPr lang="en-US" sz="3000"/>
              <a:t>Set Ambitious goals</a:t>
            </a:r>
          </a:p>
          <a:p>
            <a:r>
              <a:rPr lang="en-US" sz="3000"/>
              <a:t>High rate of student response/feedback</a:t>
            </a:r>
          </a:p>
          <a:p>
            <a:r>
              <a:rPr lang="en-US" sz="3000"/>
              <a:t>Time on task or engaged time</a:t>
            </a:r>
          </a:p>
          <a:p>
            <a:r>
              <a:rPr lang="en-US" sz="3000"/>
              <a:t>Reinforcement, matched to group or child</a:t>
            </a:r>
          </a:p>
          <a:p>
            <a:r>
              <a:rPr lang="en-US" sz="3000"/>
              <a:t>Effective school/classroom organization and behavior management – Catch them being good!</a:t>
            </a:r>
          </a:p>
        </p:txBody>
      </p:sp>
    </p:spTree>
    <p:extLst>
      <p:ext uri="{BB962C8B-B14F-4D97-AF65-F5344CB8AC3E}">
        <p14:creationId xmlns:p14="http://schemas.microsoft.com/office/powerpoint/2010/main" val="38242455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2850" name="Text Box 2"/>
          <p:cNvSpPr txBox="1">
            <a:spLocks noChangeArrowheads="1"/>
          </p:cNvSpPr>
          <p:nvPr/>
        </p:nvSpPr>
        <p:spPr bwMode="auto">
          <a:xfrm>
            <a:off x="2687638" y="3589338"/>
            <a:ext cx="3535362" cy="137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900" b="1">
                <a:solidFill>
                  <a:srgbClr val="FFFFFF"/>
                </a:solidFill>
              </a:rPr>
              <a:t>Strategic Interventions</a:t>
            </a:r>
          </a:p>
          <a:p>
            <a:pPr algn="ctr"/>
            <a:r>
              <a:rPr lang="en-US" sz="900" b="1">
                <a:solidFill>
                  <a:srgbClr val="FFFFFF"/>
                </a:solidFill>
              </a:rPr>
              <a:t> for</a:t>
            </a:r>
          </a:p>
          <a:p>
            <a:pPr algn="ctr"/>
            <a:r>
              <a:rPr lang="en-US" sz="900" b="1">
                <a:solidFill>
                  <a:srgbClr val="FFFFFF"/>
                </a:solidFill>
              </a:rPr>
              <a:t>Students at Risk of Academic Failure</a:t>
            </a:r>
          </a:p>
          <a:p>
            <a:pPr algn="ctr"/>
            <a:endParaRPr lang="en-US" sz="1600" b="1">
              <a:solidFill>
                <a:srgbClr val="FFFFFF"/>
              </a:solidFill>
            </a:endParaRPr>
          </a:p>
          <a:p>
            <a:endParaRPr lang="en-US"/>
          </a:p>
        </p:txBody>
      </p:sp>
      <p:sp>
        <p:nvSpPr>
          <p:cNvPr id="1102851" name="Rectangle 3"/>
          <p:cNvSpPr>
            <a:spLocks noChangeArrowheads="1"/>
          </p:cNvSpPr>
          <p:nvPr/>
        </p:nvSpPr>
        <p:spPr bwMode="auto">
          <a:xfrm>
            <a:off x="838200" y="381000"/>
            <a:ext cx="80772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en-US" sz="4400">
              <a:solidFill>
                <a:schemeClr val="tx2"/>
              </a:solidFill>
            </a:endParaRPr>
          </a:p>
        </p:txBody>
      </p:sp>
      <p:sp>
        <p:nvSpPr>
          <p:cNvPr id="1102852" name="Rectangle 4"/>
          <p:cNvSpPr>
            <a:spLocks noChangeArrowheads="1"/>
          </p:cNvSpPr>
          <p:nvPr/>
        </p:nvSpPr>
        <p:spPr bwMode="auto">
          <a:xfrm>
            <a:off x="381000" y="1295400"/>
            <a:ext cx="85344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p>
        </p:txBody>
      </p:sp>
      <p:pic>
        <p:nvPicPr>
          <p:cNvPr id="1102853" name="Picture 5" descr="trian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1625" y="1455738"/>
            <a:ext cx="5765800" cy="4919662"/>
          </a:xfrm>
          <a:prstGeom prst="rect">
            <a:avLst/>
          </a:prstGeom>
          <a:noFill/>
          <a:extLst>
            <a:ext uri="{909E8E84-426E-40DD-AFC4-6F175D3DCCD1}">
              <a14:hiddenFill xmlns:a14="http://schemas.microsoft.com/office/drawing/2010/main">
                <a:solidFill>
                  <a:srgbClr val="FFFFFF"/>
                </a:solidFill>
              </a14:hiddenFill>
            </a:ext>
          </a:extLst>
        </p:spPr>
      </p:pic>
      <p:sp>
        <p:nvSpPr>
          <p:cNvPr id="1102854" name="WordArt 6"/>
          <p:cNvSpPr>
            <a:spLocks noChangeArrowheads="1" noChangeShapeType="1" noTextEdit="1"/>
          </p:cNvSpPr>
          <p:nvPr/>
        </p:nvSpPr>
        <p:spPr bwMode="auto">
          <a:xfrm>
            <a:off x="2159000" y="533400"/>
            <a:ext cx="4592638" cy="1114425"/>
          </a:xfrm>
          <a:prstGeom prst="rect">
            <a:avLst/>
          </a:prstGeom>
          <a:extLst>
            <a:ext uri="{AF507438-7753-43E0-B8FC-AC1667EBCBE1}">
              <a14:hiddenEffects xmlns:a14="http://schemas.microsoft.com/office/drawing/2010/main">
                <a:effectLst/>
              </a14:hiddenEffects>
            </a:ext>
          </a:extLst>
        </p:spPr>
        <p:txBody>
          <a:bodyPr wrap="none" fromWordArt="1">
            <a:prstTxWarp prst="textDeflate">
              <a:avLst>
                <a:gd name="adj" fmla="val 26227"/>
              </a:avLst>
            </a:prstTxWarp>
          </a:bodyPr>
          <a:lstStyle/>
          <a:p>
            <a:pPr algn="ctr"/>
            <a:r>
              <a:rPr lang="en-US" sz="1600" kern="10">
                <a:ln w="9525">
                  <a:solidFill>
                    <a:srgbClr val="000000"/>
                  </a:solidFill>
                  <a:round/>
                  <a:headEnd/>
                  <a:tailEnd/>
                </a:ln>
                <a:solidFill>
                  <a:srgbClr val="000000"/>
                </a:solidFill>
                <a:latin typeface="High Tower Text"/>
              </a:rPr>
              <a:t>TIM Framework Continued</a:t>
            </a:r>
          </a:p>
        </p:txBody>
      </p:sp>
      <p:sp>
        <p:nvSpPr>
          <p:cNvPr id="1102855" name="WordArt 7"/>
          <p:cNvSpPr>
            <a:spLocks noChangeArrowheads="1" noChangeShapeType="1" noTextEdit="1"/>
          </p:cNvSpPr>
          <p:nvPr/>
        </p:nvSpPr>
        <p:spPr bwMode="auto">
          <a:xfrm rot="-68228459">
            <a:off x="378619" y="3431381"/>
            <a:ext cx="4340225" cy="220663"/>
          </a:xfrm>
          <a:prstGeom prst="rect">
            <a:avLst/>
          </a:prstGeom>
          <a:extLst>
            <a:ext uri="{AF507438-7753-43E0-B8FC-AC1667EBCBE1}">
              <a14:hiddenEffects xmlns:a14="http://schemas.microsoft.com/office/drawing/2010/main">
                <a:effectLst/>
              </a14:hiddenEffects>
            </a:ext>
          </a:extLst>
        </p:spPr>
        <p:txBody>
          <a:bodyPr wrap="none" fromWordArt="1">
            <a:prstTxWarp prst="textSlantUp">
              <a:avLst>
                <a:gd name="adj" fmla="val 0"/>
              </a:avLst>
            </a:prstTxWarp>
          </a:bodyPr>
          <a:lstStyle/>
          <a:p>
            <a:pPr algn="ctr"/>
            <a:r>
              <a:rPr lang="en-US" sz="900" i="1" kern="10">
                <a:ln w="9525">
                  <a:solidFill>
                    <a:srgbClr val="000000"/>
                  </a:solidFill>
                  <a:round/>
                  <a:headEnd/>
                  <a:tailEnd/>
                </a:ln>
                <a:solidFill>
                  <a:srgbClr val="000000"/>
                </a:solidFill>
                <a:latin typeface="High Tower Text"/>
              </a:rPr>
              <a:t>Continuum of Time, Intensity and Data Increases</a:t>
            </a:r>
          </a:p>
        </p:txBody>
      </p:sp>
      <p:sp>
        <p:nvSpPr>
          <p:cNvPr id="1102856" name="WordArt 8"/>
          <p:cNvSpPr>
            <a:spLocks noChangeArrowheads="1" noChangeShapeType="1" noTextEdit="1"/>
          </p:cNvSpPr>
          <p:nvPr/>
        </p:nvSpPr>
        <p:spPr bwMode="auto">
          <a:xfrm rot="-39577137">
            <a:off x="3957637" y="3509963"/>
            <a:ext cx="4994275" cy="412750"/>
          </a:xfrm>
          <a:prstGeom prst="rect">
            <a:avLst/>
          </a:prstGeom>
          <a:extLst>
            <a:ext uri="{AF507438-7753-43E0-B8FC-AC1667EBCBE1}">
              <a14:hiddenEffects xmlns:a14="http://schemas.microsoft.com/office/drawing/2010/main">
                <a:effectLst/>
              </a14:hiddenEffects>
            </a:ext>
          </a:extLst>
        </p:spPr>
        <p:txBody>
          <a:bodyPr wrap="none" fromWordArt="1">
            <a:prstTxWarp prst="textSlantUp">
              <a:avLst>
                <a:gd name="adj" fmla="val 55556"/>
              </a:avLst>
            </a:prstTxWarp>
          </a:bodyPr>
          <a:lstStyle/>
          <a:p>
            <a:pPr algn="ctr"/>
            <a:r>
              <a:rPr lang="en-US" sz="800" i="1" kern="10">
                <a:ln w="9525">
                  <a:solidFill>
                    <a:srgbClr val="000000"/>
                  </a:solidFill>
                  <a:round/>
                  <a:headEnd/>
                  <a:tailEnd/>
                </a:ln>
                <a:solidFill>
                  <a:srgbClr val="000000">
                    <a:alpha val="62000"/>
                  </a:srgbClr>
                </a:solidFill>
                <a:latin typeface="High Tower Text"/>
              </a:rPr>
              <a:t>Percentage of Students Requiring Intensive Supports Decreases</a:t>
            </a:r>
          </a:p>
        </p:txBody>
      </p:sp>
      <p:sp>
        <p:nvSpPr>
          <p:cNvPr id="1102857" name="Text Box 9"/>
          <p:cNvSpPr txBox="1">
            <a:spLocks noChangeArrowheads="1"/>
          </p:cNvSpPr>
          <p:nvPr/>
        </p:nvSpPr>
        <p:spPr bwMode="auto">
          <a:xfrm>
            <a:off x="3200400" y="2209800"/>
            <a:ext cx="2570163"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r>
              <a:rPr lang="en-US" sz="900" b="1">
                <a:solidFill>
                  <a:srgbClr val="FFFFFF"/>
                </a:solidFill>
              </a:rPr>
              <a:t>Tier 3:Intensive</a:t>
            </a:r>
          </a:p>
          <a:p>
            <a:pPr algn="ctr" eaLnBrk="0" hangingPunct="0"/>
            <a:r>
              <a:rPr lang="en-US" sz="900" b="1">
                <a:solidFill>
                  <a:srgbClr val="FFFFFF"/>
                </a:solidFill>
              </a:rPr>
              <a:t>Interventions</a:t>
            </a:r>
          </a:p>
          <a:p>
            <a:pPr algn="ctr" eaLnBrk="0" hangingPunct="0"/>
            <a:r>
              <a:rPr lang="en-US" sz="900" b="1">
                <a:solidFill>
                  <a:srgbClr val="FFFFFF"/>
                </a:solidFill>
              </a:rPr>
              <a:t>for</a:t>
            </a:r>
          </a:p>
          <a:p>
            <a:pPr algn="ctr" eaLnBrk="0" hangingPunct="0"/>
            <a:r>
              <a:rPr lang="en-US" sz="900">
                <a:solidFill>
                  <a:srgbClr val="FFFFFF"/>
                </a:solidFill>
              </a:rPr>
              <a:t>Low Performing Students</a:t>
            </a:r>
          </a:p>
          <a:p>
            <a:pPr algn="ctr" eaLnBrk="0" hangingPunct="0"/>
            <a:r>
              <a:rPr lang="en-US" sz="900">
                <a:solidFill>
                  <a:srgbClr val="FFFFFF"/>
                </a:solidFill>
              </a:rPr>
              <a:t>Alter curriculum, Add time, support resources…</a:t>
            </a:r>
          </a:p>
        </p:txBody>
      </p:sp>
      <p:sp>
        <p:nvSpPr>
          <p:cNvPr id="1102858" name="Text Box 10"/>
          <p:cNvSpPr txBox="1">
            <a:spLocks noChangeArrowheads="1"/>
          </p:cNvSpPr>
          <p:nvPr/>
        </p:nvSpPr>
        <p:spPr bwMode="auto">
          <a:xfrm>
            <a:off x="2260600" y="4902200"/>
            <a:ext cx="4389438"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900" b="1">
                <a:solidFill>
                  <a:srgbClr val="FFFFFF"/>
                </a:solidFill>
              </a:rPr>
              <a:t>Tier I: Benchmark and School Wide Interventions</a:t>
            </a:r>
          </a:p>
          <a:p>
            <a:pPr algn="ctr"/>
            <a:r>
              <a:rPr lang="en-US" sz="900" b="1">
                <a:solidFill>
                  <a:srgbClr val="FFFFFF"/>
                </a:solidFill>
              </a:rPr>
              <a:t>for </a:t>
            </a:r>
          </a:p>
          <a:p>
            <a:pPr algn="ctr"/>
            <a:r>
              <a:rPr lang="en-US" sz="900" b="1">
                <a:solidFill>
                  <a:srgbClr val="FFFFFF"/>
                </a:solidFill>
              </a:rPr>
              <a:t>Students on Grade-level (benchmark)</a:t>
            </a:r>
          </a:p>
          <a:p>
            <a:pPr algn="ctr"/>
            <a:r>
              <a:rPr lang="en-US" sz="900" b="1">
                <a:solidFill>
                  <a:srgbClr val="FFFFFF"/>
                </a:solidFill>
              </a:rPr>
              <a:t> and </a:t>
            </a:r>
          </a:p>
          <a:p>
            <a:pPr algn="ctr"/>
            <a:r>
              <a:rPr lang="en-US" sz="900" b="1">
                <a:solidFill>
                  <a:srgbClr val="FFFFFF"/>
                </a:solidFill>
              </a:rPr>
              <a:t>All Students (Effective Instructional Practices provided within the General Education Curriculum)</a:t>
            </a:r>
          </a:p>
          <a:p>
            <a:pPr algn="ctr"/>
            <a:endParaRPr lang="en-US" sz="900" b="1">
              <a:solidFill>
                <a:srgbClr val="FFFFFF"/>
              </a:solidFill>
            </a:endParaRPr>
          </a:p>
          <a:p>
            <a:pPr algn="ctr"/>
            <a:endParaRPr lang="en-US" sz="1200" b="1"/>
          </a:p>
          <a:p>
            <a:endParaRPr lang="en-US"/>
          </a:p>
        </p:txBody>
      </p:sp>
      <p:sp>
        <p:nvSpPr>
          <p:cNvPr id="1102859" name="Rectangle 11"/>
          <p:cNvSpPr>
            <a:spLocks noChangeArrowheads="1"/>
          </p:cNvSpPr>
          <p:nvPr/>
        </p:nvSpPr>
        <p:spPr bwMode="auto">
          <a:xfrm>
            <a:off x="2819400" y="3657600"/>
            <a:ext cx="33528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1000">
                <a:solidFill>
                  <a:srgbClr val="FFFFFF"/>
                </a:solidFill>
              </a:rPr>
              <a:t>Tier 2: Strategic and Targeted Interventions</a:t>
            </a:r>
          </a:p>
          <a:p>
            <a:pPr algn="ctr" eaLnBrk="0" hangingPunct="0"/>
            <a:r>
              <a:rPr lang="en-US" sz="1000">
                <a:solidFill>
                  <a:srgbClr val="FFFFFF"/>
                </a:solidFill>
              </a:rPr>
              <a:t>for</a:t>
            </a:r>
          </a:p>
          <a:p>
            <a:pPr algn="ctr" eaLnBrk="0" hangingPunct="0"/>
            <a:r>
              <a:rPr lang="en-US" sz="1000">
                <a:solidFill>
                  <a:srgbClr val="FFFFFF"/>
                </a:solidFill>
              </a:rPr>
              <a:t>Students At –Risk for Failure</a:t>
            </a:r>
          </a:p>
          <a:p>
            <a:pPr lvl="1" algn="ctr" eaLnBrk="0" hangingPunct="0"/>
            <a:r>
              <a:rPr lang="en-US" sz="1000">
                <a:solidFill>
                  <a:srgbClr val="FFFFFF"/>
                </a:solidFill>
              </a:rPr>
              <a:t>Strategic Instruction, Increased Time and Opportunity to Learn</a:t>
            </a:r>
          </a:p>
        </p:txBody>
      </p:sp>
      <p:sp>
        <p:nvSpPr>
          <p:cNvPr id="1102860" name="AutoShape 12"/>
          <p:cNvSpPr>
            <a:spLocks noChangeArrowheads="1"/>
          </p:cNvSpPr>
          <p:nvPr/>
        </p:nvSpPr>
        <p:spPr bwMode="auto">
          <a:xfrm rot="-25044346">
            <a:off x="76200" y="3657600"/>
            <a:ext cx="5410200" cy="228600"/>
          </a:xfrm>
          <a:prstGeom prst="leftRightArrow">
            <a:avLst>
              <a:gd name="adj1" fmla="val 50000"/>
              <a:gd name="adj2" fmla="val 473333"/>
            </a:avLst>
          </a:prstGeom>
          <a:solidFill>
            <a:srgbClr val="DB290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2861" name="AutoShape 13"/>
          <p:cNvSpPr>
            <a:spLocks noChangeArrowheads="1"/>
          </p:cNvSpPr>
          <p:nvPr/>
        </p:nvSpPr>
        <p:spPr bwMode="auto">
          <a:xfrm rot="3444346" flipV="1">
            <a:off x="3505200" y="3733800"/>
            <a:ext cx="5410200" cy="228600"/>
          </a:xfrm>
          <a:prstGeom prst="leftRightArrow">
            <a:avLst>
              <a:gd name="adj1" fmla="val 50000"/>
              <a:gd name="adj2" fmla="val 473333"/>
            </a:avLst>
          </a:prstGeom>
          <a:solidFill>
            <a:srgbClr val="DB290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2862" name="Text Box 14"/>
          <p:cNvSpPr txBox="1">
            <a:spLocks noChangeArrowheads="1"/>
          </p:cNvSpPr>
          <p:nvPr/>
        </p:nvSpPr>
        <p:spPr bwMode="auto">
          <a:xfrm>
            <a:off x="669925" y="23225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p>
        </p:txBody>
      </p:sp>
      <p:sp>
        <p:nvSpPr>
          <p:cNvPr id="1102863" name="Text Box 15"/>
          <p:cNvSpPr txBox="1">
            <a:spLocks noChangeArrowheads="1"/>
          </p:cNvSpPr>
          <p:nvPr/>
        </p:nvSpPr>
        <p:spPr bwMode="auto">
          <a:xfrm>
            <a:off x="593725" y="21701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p>
        </p:txBody>
      </p:sp>
      <p:pic>
        <p:nvPicPr>
          <p:cNvPr id="1102864" name="Picture 16" descr="MCj0438179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6600" y="1905000"/>
            <a:ext cx="17526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46434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4898" name="Rectangle 2"/>
          <p:cNvSpPr>
            <a:spLocks noGrp="1" noChangeArrowheads="1"/>
          </p:cNvSpPr>
          <p:nvPr>
            <p:ph type="title"/>
          </p:nvPr>
        </p:nvSpPr>
        <p:spPr/>
        <p:txBody>
          <a:bodyPr/>
          <a:lstStyle/>
          <a:p>
            <a:r>
              <a:rPr lang="en-US" sz="4000"/>
              <a:t>Tier II - Strategic/Targeted</a:t>
            </a:r>
          </a:p>
        </p:txBody>
      </p:sp>
      <p:sp>
        <p:nvSpPr>
          <p:cNvPr id="1104899" name="Rectangle 3"/>
          <p:cNvSpPr>
            <a:spLocks noGrp="1" noChangeArrowheads="1"/>
          </p:cNvSpPr>
          <p:nvPr>
            <p:ph type="body" sz="half" idx="1"/>
          </p:nvPr>
        </p:nvSpPr>
        <p:spPr/>
        <p:txBody>
          <a:bodyPr/>
          <a:lstStyle/>
          <a:p>
            <a:pPr>
              <a:lnSpc>
                <a:spcPct val="90000"/>
              </a:lnSpc>
            </a:pPr>
            <a:r>
              <a:rPr lang="en-US" sz="2000" b="1"/>
              <a:t>Definition</a:t>
            </a:r>
            <a:r>
              <a:rPr lang="en-US" sz="2000"/>
              <a:t>: Academic and behavioral strategies, methodologies and practices designed for students not making expected progress in the general education curriculum and/or have mild to moderate difficulties demonstrating social competence. These students are at risk for academic failure</a:t>
            </a:r>
          </a:p>
          <a:p>
            <a:pPr>
              <a:lnSpc>
                <a:spcPct val="90000"/>
              </a:lnSpc>
            </a:pPr>
            <a:r>
              <a:rPr lang="en-US" sz="2000"/>
              <a:t>Standard protocol vs Problem solving approach</a:t>
            </a:r>
          </a:p>
          <a:p>
            <a:pPr>
              <a:lnSpc>
                <a:spcPct val="90000"/>
              </a:lnSpc>
            </a:pPr>
            <a:endParaRPr lang="en-US" sz="2000"/>
          </a:p>
        </p:txBody>
      </p:sp>
      <p:pic>
        <p:nvPicPr>
          <p:cNvPr id="1104907" name="Picture 11" descr="MPj04019660000[1]"/>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716463" y="1752600"/>
            <a:ext cx="3902075" cy="3886200"/>
          </a:xfrm>
        </p:spPr>
      </p:pic>
    </p:spTree>
    <p:extLst>
      <p:ext uri="{BB962C8B-B14F-4D97-AF65-F5344CB8AC3E}">
        <p14:creationId xmlns:p14="http://schemas.microsoft.com/office/powerpoint/2010/main" val="270278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6" name="Rectangle 4"/>
          <p:cNvSpPr>
            <a:spLocks noGrp="1" noChangeArrowheads="1"/>
          </p:cNvSpPr>
          <p:nvPr>
            <p:ph type="title"/>
          </p:nvPr>
        </p:nvSpPr>
        <p:spPr/>
        <p:txBody>
          <a:bodyPr/>
          <a:lstStyle/>
          <a:p>
            <a:r>
              <a:rPr lang="en-US"/>
              <a:t>Tier I – Core/Benckmark</a:t>
            </a:r>
          </a:p>
        </p:txBody>
      </p:sp>
      <p:sp>
        <p:nvSpPr>
          <p:cNvPr id="1047558" name="Rectangle 6"/>
          <p:cNvSpPr>
            <a:spLocks noGrp="1" noChangeArrowheads="1"/>
          </p:cNvSpPr>
          <p:nvPr>
            <p:ph type="body" sz="half" idx="2"/>
          </p:nvPr>
        </p:nvSpPr>
        <p:spPr/>
        <p:txBody>
          <a:bodyPr/>
          <a:lstStyle/>
          <a:p>
            <a:r>
              <a:rPr lang="en-US" sz="2800"/>
              <a:t>Universal screening	</a:t>
            </a:r>
          </a:p>
          <a:p>
            <a:r>
              <a:rPr lang="en-US" sz="2800"/>
              <a:t>Data analysis teaming</a:t>
            </a:r>
          </a:p>
          <a:p>
            <a:r>
              <a:rPr lang="en-US" sz="2800"/>
              <a:t>School-wide behavior supports (PBS)</a:t>
            </a:r>
          </a:p>
          <a:p>
            <a:r>
              <a:rPr lang="en-US" sz="2800"/>
              <a:t>Whole group teaching with </a:t>
            </a:r>
            <a:r>
              <a:rPr lang="en-US" sz="2800" b="1" i="1" u="sng"/>
              <a:t>Differentiation</a:t>
            </a:r>
          </a:p>
        </p:txBody>
      </p:sp>
      <p:pic>
        <p:nvPicPr>
          <p:cNvPr id="1047561" name="Picture 9" descr="MPj04393730000[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965200" y="1600200"/>
            <a:ext cx="3021013" cy="4525963"/>
          </a:xfrm>
        </p:spPr>
      </p:pic>
    </p:spTree>
    <p:extLst>
      <p:ext uri="{BB962C8B-B14F-4D97-AF65-F5344CB8AC3E}">
        <p14:creationId xmlns:p14="http://schemas.microsoft.com/office/powerpoint/2010/main" val="30331331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1042" name="Rectangle 2"/>
          <p:cNvSpPr>
            <a:spLocks noGrp="1" noChangeArrowheads="1"/>
          </p:cNvSpPr>
          <p:nvPr>
            <p:ph type="title"/>
          </p:nvPr>
        </p:nvSpPr>
        <p:spPr/>
        <p:txBody>
          <a:bodyPr/>
          <a:lstStyle/>
          <a:p>
            <a:r>
              <a:rPr lang="en-US" sz="4000"/>
              <a:t>Tier II - Strategic/Targeted</a:t>
            </a:r>
          </a:p>
        </p:txBody>
      </p:sp>
      <p:sp>
        <p:nvSpPr>
          <p:cNvPr id="1111043" name="Rectangle 3"/>
          <p:cNvSpPr>
            <a:spLocks noGrp="1" noChangeArrowheads="1"/>
          </p:cNvSpPr>
          <p:nvPr>
            <p:ph type="body" idx="1"/>
          </p:nvPr>
        </p:nvSpPr>
        <p:spPr/>
        <p:txBody>
          <a:bodyPr/>
          <a:lstStyle/>
          <a:p>
            <a:pPr>
              <a:lnSpc>
                <a:spcPct val="90000"/>
              </a:lnSpc>
            </a:pPr>
            <a:r>
              <a:rPr lang="en-US"/>
              <a:t>Increased opportunity to learn</a:t>
            </a:r>
          </a:p>
          <a:p>
            <a:pPr>
              <a:lnSpc>
                <a:spcPct val="90000"/>
              </a:lnSpc>
            </a:pPr>
            <a:r>
              <a:rPr lang="en-US"/>
              <a:t>Increased instructional time</a:t>
            </a:r>
          </a:p>
          <a:p>
            <a:pPr>
              <a:lnSpc>
                <a:spcPct val="90000"/>
              </a:lnSpc>
            </a:pPr>
            <a:r>
              <a:rPr lang="en-US"/>
              <a:t>Increased assessment</a:t>
            </a:r>
          </a:p>
          <a:p>
            <a:pPr lvl="1">
              <a:lnSpc>
                <a:spcPct val="90000"/>
              </a:lnSpc>
            </a:pPr>
            <a:r>
              <a:rPr lang="en-US"/>
              <a:t> Data collection and analysis once per week</a:t>
            </a:r>
          </a:p>
          <a:p>
            <a:pPr lvl="1">
              <a:lnSpc>
                <a:spcPct val="90000"/>
              </a:lnSpc>
            </a:pPr>
            <a:r>
              <a:rPr lang="en-US"/>
              <a:t> Data-based decision-making</a:t>
            </a:r>
          </a:p>
          <a:p>
            <a:pPr>
              <a:lnSpc>
                <a:spcPct val="90000"/>
              </a:lnSpc>
            </a:pPr>
            <a:endParaRPr lang="en-US"/>
          </a:p>
          <a:p>
            <a:pPr>
              <a:lnSpc>
                <a:spcPct val="90000"/>
              </a:lnSpc>
            </a:pPr>
            <a:endParaRPr lang="en-US"/>
          </a:p>
        </p:txBody>
      </p:sp>
    </p:spTree>
    <p:extLst>
      <p:ext uri="{BB962C8B-B14F-4D97-AF65-F5344CB8AC3E}">
        <p14:creationId xmlns:p14="http://schemas.microsoft.com/office/powerpoint/2010/main" val="15265130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946" name="Rectangle 2"/>
          <p:cNvSpPr>
            <a:spLocks noGrp="1" noChangeArrowheads="1"/>
          </p:cNvSpPr>
          <p:nvPr>
            <p:ph type="title"/>
          </p:nvPr>
        </p:nvSpPr>
        <p:spPr/>
        <p:txBody>
          <a:bodyPr/>
          <a:lstStyle/>
          <a:p>
            <a:r>
              <a:rPr lang="en-US"/>
              <a:t>Tier II – Strategic/Targeted</a:t>
            </a:r>
          </a:p>
        </p:txBody>
      </p:sp>
      <p:sp>
        <p:nvSpPr>
          <p:cNvPr id="1106947" name="Rectangle 3"/>
          <p:cNvSpPr>
            <a:spLocks noGrp="1" noChangeArrowheads="1"/>
          </p:cNvSpPr>
          <p:nvPr>
            <p:ph type="body" sz="half" idx="1"/>
          </p:nvPr>
        </p:nvSpPr>
        <p:spPr>
          <a:xfrm>
            <a:off x="457200" y="1600200"/>
            <a:ext cx="4038600" cy="5029200"/>
          </a:xfrm>
        </p:spPr>
        <p:txBody>
          <a:bodyPr/>
          <a:lstStyle/>
          <a:p>
            <a:pPr>
              <a:lnSpc>
                <a:spcPct val="90000"/>
              </a:lnSpc>
            </a:pPr>
            <a:r>
              <a:rPr lang="en-US"/>
              <a:t>Use of standard protocol interventions</a:t>
            </a:r>
          </a:p>
          <a:p>
            <a:pPr lvl="1">
              <a:lnSpc>
                <a:spcPct val="90000"/>
              </a:lnSpc>
            </a:pPr>
            <a:r>
              <a:rPr lang="en-US"/>
              <a:t>Scientifically research-based interventions</a:t>
            </a:r>
          </a:p>
          <a:p>
            <a:pPr lvl="1">
              <a:lnSpc>
                <a:spcPct val="90000"/>
              </a:lnSpc>
            </a:pPr>
            <a:r>
              <a:rPr lang="en-US"/>
              <a:t>Core instruction plus  </a:t>
            </a:r>
          </a:p>
          <a:p>
            <a:pPr lvl="1">
              <a:lnSpc>
                <a:spcPct val="90000"/>
              </a:lnSpc>
            </a:pPr>
            <a:r>
              <a:rPr lang="en-US"/>
              <a:t>Differentiated instruction in general education</a:t>
            </a:r>
          </a:p>
          <a:p>
            <a:pPr lvl="1">
              <a:lnSpc>
                <a:spcPct val="90000"/>
              </a:lnSpc>
            </a:pPr>
            <a:r>
              <a:rPr lang="en-US"/>
              <a:t>Small homogenous with strategic instruction</a:t>
            </a:r>
          </a:p>
          <a:p>
            <a:pPr lvl="1">
              <a:lnSpc>
                <a:spcPct val="90000"/>
              </a:lnSpc>
            </a:pPr>
            <a:r>
              <a:rPr lang="en-US"/>
              <a:t>is often scripted or very structured</a:t>
            </a:r>
          </a:p>
          <a:p>
            <a:pPr lvl="1">
              <a:lnSpc>
                <a:spcPct val="90000"/>
              </a:lnSpc>
            </a:pPr>
            <a:endParaRPr lang="en-US"/>
          </a:p>
        </p:txBody>
      </p:sp>
      <p:sp>
        <p:nvSpPr>
          <p:cNvPr id="1106948" name="Rectangle 4"/>
          <p:cNvSpPr>
            <a:spLocks noGrp="1" noChangeArrowheads="1"/>
          </p:cNvSpPr>
          <p:nvPr>
            <p:ph type="body" sz="half" idx="2"/>
          </p:nvPr>
        </p:nvSpPr>
        <p:spPr>
          <a:xfrm>
            <a:off x="4648200" y="1600200"/>
            <a:ext cx="4038600" cy="5029200"/>
          </a:xfrm>
        </p:spPr>
        <p:txBody>
          <a:bodyPr/>
          <a:lstStyle/>
          <a:p>
            <a:pPr>
              <a:lnSpc>
                <a:spcPct val="90000"/>
              </a:lnSpc>
            </a:pPr>
            <a:endParaRPr lang="en-US"/>
          </a:p>
          <a:p>
            <a:pPr lvl="1">
              <a:lnSpc>
                <a:spcPct val="90000"/>
              </a:lnSpc>
            </a:pPr>
            <a:r>
              <a:rPr lang="en-US"/>
              <a:t>has a high probability of producing change for large numbers of students</a:t>
            </a:r>
          </a:p>
          <a:p>
            <a:pPr lvl="1">
              <a:lnSpc>
                <a:spcPct val="90000"/>
              </a:lnSpc>
            </a:pPr>
            <a:r>
              <a:rPr lang="en-US"/>
              <a:t>is designed to be used in a standard manner across students</a:t>
            </a:r>
          </a:p>
          <a:p>
            <a:pPr lvl="1">
              <a:lnSpc>
                <a:spcPct val="90000"/>
              </a:lnSpc>
            </a:pPr>
            <a:r>
              <a:rPr lang="en-US"/>
              <a:t>is usually delivered in small groups</a:t>
            </a:r>
          </a:p>
          <a:p>
            <a:pPr lvl="1">
              <a:lnSpc>
                <a:spcPct val="90000"/>
              </a:lnSpc>
            </a:pPr>
            <a:r>
              <a:rPr lang="en-US"/>
              <a:t>can be orchestrated by a problem-solving team</a:t>
            </a:r>
          </a:p>
          <a:p>
            <a:pPr>
              <a:lnSpc>
                <a:spcPct val="90000"/>
              </a:lnSpc>
            </a:pPr>
            <a:endParaRPr lang="en-US"/>
          </a:p>
        </p:txBody>
      </p:sp>
    </p:spTree>
    <p:extLst>
      <p:ext uri="{BB962C8B-B14F-4D97-AF65-F5344CB8AC3E}">
        <p14:creationId xmlns:p14="http://schemas.microsoft.com/office/powerpoint/2010/main" val="32656500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a:t>Tier II - Strategic/Targeted</a:t>
            </a:r>
          </a:p>
        </p:txBody>
      </p:sp>
      <p:sp>
        <p:nvSpPr>
          <p:cNvPr id="103427" name="Rectangle 3"/>
          <p:cNvSpPr>
            <a:spLocks noGrp="1" noChangeArrowheads="1"/>
          </p:cNvSpPr>
          <p:nvPr>
            <p:ph type="body" sz="half" idx="2"/>
          </p:nvPr>
        </p:nvSpPr>
        <p:spPr/>
        <p:txBody>
          <a:bodyPr/>
          <a:lstStyle/>
          <a:p>
            <a:r>
              <a:rPr lang="en-US" sz="2400"/>
              <a:t>Problem Solving Approach</a:t>
            </a:r>
          </a:p>
          <a:p>
            <a:pPr lvl="1"/>
            <a:r>
              <a:rPr lang="en-US" sz="2000"/>
              <a:t>An approach to developing interventions and ensuring positive student outcomes, rather than determining failure or deviance (Deno, 1995).</a:t>
            </a:r>
          </a:p>
          <a:p>
            <a:pPr lvl="1"/>
            <a:r>
              <a:rPr lang="en-US" sz="2000"/>
              <a:t>Seven step cyclical process that is inductive, empirical, and rooted in behavioral analysis</a:t>
            </a:r>
          </a:p>
        </p:txBody>
      </p:sp>
      <p:pic>
        <p:nvPicPr>
          <p:cNvPr id="103441" name="Picture 17" descr="MCBD19860_0000[1]"/>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685800" y="1905000"/>
            <a:ext cx="3429000" cy="4191000"/>
          </a:xfrm>
        </p:spPr>
      </p:pic>
    </p:spTree>
    <p:extLst>
      <p:ext uri="{BB962C8B-B14F-4D97-AF65-F5344CB8AC3E}">
        <p14:creationId xmlns:p14="http://schemas.microsoft.com/office/powerpoint/2010/main" val="34226111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Diagram 2"/>
          <p:cNvGrpSpPr>
            <a:grpSpLocks noChangeAspect="1"/>
          </p:cNvGrpSpPr>
          <p:nvPr/>
        </p:nvGrpSpPr>
        <p:grpSpPr bwMode="auto">
          <a:xfrm>
            <a:off x="152400" y="381000"/>
            <a:ext cx="8839200" cy="6096000"/>
            <a:chOff x="48" y="720"/>
            <a:chExt cx="5568" cy="3840"/>
          </a:xfrm>
        </p:grpSpPr>
        <p:graphicFrame>
          <p:nvGraphicFramePr>
            <p:cNvPr id="4" name="Diagram 3"/>
            <p:cNvGraphicFramePr/>
            <p:nvPr/>
          </p:nvGraphicFramePr>
          <p:xfrm>
            <a:off x="48" y="720"/>
            <a:ext cx="5568" cy="3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icture 12" descr="MPj03997680000[1]"/>
            <p:cNvSpPr>
              <a:spLocks noChangeAspect="1" noChangeArrowheads="1"/>
            </p:cNvSpPr>
            <p:nvPr/>
          </p:nvSpPr>
          <p:spPr bwMode="auto">
            <a:xfrm>
              <a:off x="2208" y="1824"/>
              <a:ext cx="1311" cy="196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562234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7698" name="Rectangle 2"/>
          <p:cNvSpPr>
            <a:spLocks noGrp="1" noChangeArrowheads="1"/>
          </p:cNvSpPr>
          <p:nvPr>
            <p:ph type="title"/>
          </p:nvPr>
        </p:nvSpPr>
        <p:spPr/>
        <p:txBody>
          <a:bodyPr/>
          <a:lstStyle/>
          <a:p>
            <a:r>
              <a:rPr lang="en-US"/>
              <a:t>Tier II - Strategic/Targeted</a:t>
            </a:r>
          </a:p>
        </p:txBody>
      </p:sp>
      <p:sp>
        <p:nvSpPr>
          <p:cNvPr id="797699" name="Rectangle 3"/>
          <p:cNvSpPr>
            <a:spLocks noGrp="1" noChangeArrowheads="1"/>
          </p:cNvSpPr>
          <p:nvPr>
            <p:ph type="body" idx="1"/>
          </p:nvPr>
        </p:nvSpPr>
        <p:spPr/>
        <p:txBody>
          <a:bodyPr/>
          <a:lstStyle/>
          <a:p>
            <a:r>
              <a:rPr lang="en-US"/>
              <a:t>Team directed</a:t>
            </a:r>
          </a:p>
          <a:p>
            <a:pPr lvl="1"/>
            <a:r>
              <a:rPr lang="en-US"/>
              <a:t>Grade level team, case manager approach, PSM team, data analysis team, etc</a:t>
            </a:r>
          </a:p>
          <a:p>
            <a:pPr lvl="1"/>
            <a:r>
              <a:rPr lang="en-US"/>
              <a:t>Steps of cyclical problem-solving model occur  but more school personnel are involved</a:t>
            </a:r>
          </a:p>
          <a:p>
            <a:pPr lvl="1"/>
            <a:r>
              <a:rPr lang="en-US"/>
              <a:t>Individualized intervention plan created</a:t>
            </a:r>
          </a:p>
        </p:txBody>
      </p:sp>
    </p:spTree>
    <p:extLst>
      <p:ext uri="{BB962C8B-B14F-4D97-AF65-F5344CB8AC3E}">
        <p14:creationId xmlns:p14="http://schemas.microsoft.com/office/powerpoint/2010/main" val="959487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8690" name="Rectangle 2"/>
          <p:cNvSpPr>
            <a:spLocks noGrp="1" noChangeArrowheads="1"/>
          </p:cNvSpPr>
          <p:nvPr>
            <p:ph type="title"/>
          </p:nvPr>
        </p:nvSpPr>
        <p:spPr/>
        <p:txBody>
          <a:bodyPr/>
          <a:lstStyle/>
          <a:p>
            <a:r>
              <a:rPr lang="en-US"/>
              <a:t>Tier II - Strategic/Targeted</a:t>
            </a:r>
          </a:p>
        </p:txBody>
      </p:sp>
      <p:sp>
        <p:nvSpPr>
          <p:cNvPr id="1138691" name="Rectangle 3"/>
          <p:cNvSpPr>
            <a:spLocks noGrp="1" noChangeArrowheads="1"/>
          </p:cNvSpPr>
          <p:nvPr>
            <p:ph type="body" idx="1"/>
          </p:nvPr>
        </p:nvSpPr>
        <p:spPr>
          <a:xfrm>
            <a:off x="457200" y="1600200"/>
            <a:ext cx="8229600" cy="5105400"/>
          </a:xfrm>
        </p:spPr>
        <p:txBody>
          <a:bodyPr/>
          <a:lstStyle/>
          <a:p>
            <a:pPr>
              <a:lnSpc>
                <a:spcPct val="90000"/>
              </a:lnSpc>
            </a:pPr>
            <a:r>
              <a:rPr lang="en-US"/>
              <a:t>Three scheduling options:</a:t>
            </a:r>
          </a:p>
          <a:p>
            <a:pPr lvl="1">
              <a:lnSpc>
                <a:spcPct val="90000"/>
              </a:lnSpc>
            </a:pPr>
            <a:r>
              <a:rPr lang="en-US"/>
              <a:t>Heterogeneous groups for tier 1 instruction with added differentiation time following the tier 1 class for homogenous targeted instruction</a:t>
            </a:r>
          </a:p>
          <a:p>
            <a:pPr lvl="1">
              <a:lnSpc>
                <a:spcPct val="90000"/>
              </a:lnSpc>
            </a:pPr>
            <a:r>
              <a:rPr lang="en-US"/>
              <a:t>Homogeneous groups for tier 1 with differentiated instruction with added time for further differentiated instruction</a:t>
            </a:r>
          </a:p>
          <a:p>
            <a:pPr lvl="1">
              <a:lnSpc>
                <a:spcPct val="90000"/>
              </a:lnSpc>
            </a:pPr>
            <a:r>
              <a:rPr lang="en-US"/>
              <a:t>Heterogeneous groups for tier 1with tier two instruction occurring during a different time of the day</a:t>
            </a:r>
          </a:p>
        </p:txBody>
      </p:sp>
    </p:spTree>
    <p:extLst>
      <p:ext uri="{BB962C8B-B14F-4D97-AF65-F5344CB8AC3E}">
        <p14:creationId xmlns:p14="http://schemas.microsoft.com/office/powerpoint/2010/main" val="6801083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738" name="Rectangle 2"/>
          <p:cNvSpPr>
            <a:spLocks noGrp="1" noChangeArrowheads="1"/>
          </p:cNvSpPr>
          <p:nvPr>
            <p:ph type="title"/>
          </p:nvPr>
        </p:nvSpPr>
        <p:spPr/>
        <p:txBody>
          <a:bodyPr/>
          <a:lstStyle/>
          <a:p>
            <a:r>
              <a:rPr lang="en-US"/>
              <a:t>Tier II - Strategic/Targeted</a:t>
            </a:r>
          </a:p>
        </p:txBody>
      </p:sp>
      <p:sp>
        <p:nvSpPr>
          <p:cNvPr id="1140739" name="Rectangle 3"/>
          <p:cNvSpPr>
            <a:spLocks noGrp="1" noChangeArrowheads="1"/>
          </p:cNvSpPr>
          <p:nvPr>
            <p:ph type="body" idx="1"/>
          </p:nvPr>
        </p:nvSpPr>
        <p:spPr>
          <a:xfrm>
            <a:off x="457200" y="1295400"/>
            <a:ext cx="8229600" cy="5410200"/>
          </a:xfrm>
        </p:spPr>
        <p:txBody>
          <a:bodyPr/>
          <a:lstStyle/>
          <a:p>
            <a:pPr>
              <a:lnSpc>
                <a:spcPct val="90000"/>
              </a:lnSpc>
            </a:pPr>
            <a:r>
              <a:rPr lang="en-US"/>
              <a:t>Two options for moving in and out of Tier II instruction</a:t>
            </a:r>
          </a:p>
          <a:p>
            <a:pPr lvl="1">
              <a:lnSpc>
                <a:spcPct val="90000"/>
              </a:lnSpc>
            </a:pPr>
            <a:r>
              <a:rPr lang="en-US"/>
              <a:t>Interventions are provided for a set amount of time, typically coincides with school schedules (six weeks, nine weeks, etc)</a:t>
            </a:r>
          </a:p>
          <a:p>
            <a:pPr lvl="2">
              <a:lnSpc>
                <a:spcPct val="90000"/>
              </a:lnSpc>
            </a:pPr>
            <a:r>
              <a:rPr lang="en-US"/>
              <a:t>Specific exit criteria must be established</a:t>
            </a:r>
          </a:p>
          <a:p>
            <a:pPr lvl="2">
              <a:lnSpc>
                <a:spcPct val="90000"/>
              </a:lnSpc>
            </a:pPr>
            <a:r>
              <a:rPr lang="en-US"/>
              <a:t>Students are progress monitoring during the intervention phase, they can exit during the phase or at the conclusion of the set amount of time.  Students can also remain in Tier 2 for an additional set amount of time</a:t>
            </a:r>
          </a:p>
          <a:p>
            <a:pPr lvl="2">
              <a:lnSpc>
                <a:spcPct val="90000"/>
              </a:lnSpc>
            </a:pPr>
            <a:r>
              <a:rPr lang="en-US"/>
              <a:t>Tier 1 students also can move in and out of tiered instruction at any point based on progress monitoring data</a:t>
            </a:r>
          </a:p>
        </p:txBody>
      </p:sp>
    </p:spTree>
    <p:extLst>
      <p:ext uri="{BB962C8B-B14F-4D97-AF65-F5344CB8AC3E}">
        <p14:creationId xmlns:p14="http://schemas.microsoft.com/office/powerpoint/2010/main" val="7932947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762" name="Rectangle 2"/>
          <p:cNvSpPr>
            <a:spLocks noGrp="1" noChangeArrowheads="1"/>
          </p:cNvSpPr>
          <p:nvPr>
            <p:ph type="title"/>
          </p:nvPr>
        </p:nvSpPr>
        <p:spPr/>
        <p:txBody>
          <a:bodyPr/>
          <a:lstStyle/>
          <a:p>
            <a:r>
              <a:rPr lang="en-US"/>
              <a:t>Tier II - Strategic/Targeted</a:t>
            </a:r>
          </a:p>
        </p:txBody>
      </p:sp>
      <p:sp>
        <p:nvSpPr>
          <p:cNvPr id="1141763" name="Rectangle 3"/>
          <p:cNvSpPr>
            <a:spLocks noGrp="1" noChangeArrowheads="1"/>
          </p:cNvSpPr>
          <p:nvPr>
            <p:ph type="body" idx="1"/>
          </p:nvPr>
        </p:nvSpPr>
        <p:spPr/>
        <p:txBody>
          <a:bodyPr/>
          <a:lstStyle/>
          <a:p>
            <a:pPr lvl="1"/>
            <a:r>
              <a:rPr lang="en-US"/>
              <a:t>Second Option involves moving students in and out of Tier II instruction based on progress monitoring data</a:t>
            </a:r>
          </a:p>
          <a:p>
            <a:pPr lvl="2"/>
            <a:r>
              <a:rPr lang="en-US"/>
              <a:t>Specific entry and exit criteria must be established</a:t>
            </a:r>
          </a:p>
          <a:p>
            <a:pPr lvl="2"/>
            <a:r>
              <a:rPr lang="en-US"/>
              <a:t>Various data should be used to keep from bouncing students back and forth between groups</a:t>
            </a:r>
          </a:p>
        </p:txBody>
      </p:sp>
    </p:spTree>
    <p:extLst>
      <p:ext uri="{BB962C8B-B14F-4D97-AF65-F5344CB8AC3E}">
        <p14:creationId xmlns:p14="http://schemas.microsoft.com/office/powerpoint/2010/main" val="41015033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3090" name="AutoShape 2"/>
          <p:cNvSpPr>
            <a:spLocks noChangeArrowheads="1"/>
          </p:cNvSpPr>
          <p:nvPr/>
        </p:nvSpPr>
        <p:spPr bwMode="auto">
          <a:xfrm>
            <a:off x="381000" y="1143000"/>
            <a:ext cx="3657600" cy="5257800"/>
          </a:xfrm>
          <a:prstGeom prst="triangle">
            <a:avLst>
              <a:gd name="adj" fmla="val 50000"/>
            </a:avLst>
          </a:prstGeom>
          <a:solidFill>
            <a:srgbClr val="00FF00"/>
          </a:solidFill>
          <a:ln w="25400">
            <a:solidFill>
              <a:srgbClr val="55A0CC"/>
            </a:solidFill>
            <a:miter lim="800000"/>
            <a:headEnd/>
            <a:tailEnd/>
          </a:ln>
        </p:spPr>
        <p:txBody>
          <a:bodyPr/>
          <a:lstStyle/>
          <a:p>
            <a:endParaRPr lang="en-US"/>
          </a:p>
        </p:txBody>
      </p:sp>
      <p:sp>
        <p:nvSpPr>
          <p:cNvPr id="1113091" name="AutoShape 3"/>
          <p:cNvSpPr>
            <a:spLocks noChangeArrowheads="1"/>
          </p:cNvSpPr>
          <p:nvPr/>
        </p:nvSpPr>
        <p:spPr bwMode="auto">
          <a:xfrm>
            <a:off x="1752600" y="1066800"/>
            <a:ext cx="914400" cy="1371600"/>
          </a:xfrm>
          <a:prstGeom prst="triangle">
            <a:avLst>
              <a:gd name="adj" fmla="val 50000"/>
            </a:avLst>
          </a:prstGeom>
          <a:solidFill>
            <a:srgbClr val="FBFF00"/>
          </a:solidFill>
          <a:ln w="25400">
            <a:solidFill>
              <a:srgbClr val="55A0CC"/>
            </a:solidFill>
            <a:miter lim="800000"/>
            <a:headEnd/>
            <a:tailEnd/>
          </a:ln>
        </p:spPr>
        <p:txBody>
          <a:bodyPr/>
          <a:lstStyle/>
          <a:p>
            <a:endParaRPr lang="en-US"/>
          </a:p>
        </p:txBody>
      </p:sp>
      <p:sp>
        <p:nvSpPr>
          <p:cNvPr id="1113092" name="AutoShape 4"/>
          <p:cNvSpPr>
            <a:spLocks noChangeArrowheads="1"/>
          </p:cNvSpPr>
          <p:nvPr/>
        </p:nvSpPr>
        <p:spPr bwMode="auto">
          <a:xfrm>
            <a:off x="1981200" y="1066800"/>
            <a:ext cx="404813" cy="609600"/>
          </a:xfrm>
          <a:prstGeom prst="triangle">
            <a:avLst>
              <a:gd name="adj" fmla="val 50000"/>
            </a:avLst>
          </a:prstGeom>
          <a:solidFill>
            <a:srgbClr val="FF0000"/>
          </a:solidFill>
          <a:ln w="25400">
            <a:solidFill>
              <a:srgbClr val="55A0CC"/>
            </a:solidFill>
            <a:miter lim="800000"/>
            <a:headEnd/>
            <a:tailEnd/>
          </a:ln>
        </p:spPr>
        <p:txBody>
          <a:bodyPr/>
          <a:lstStyle/>
          <a:p>
            <a:endParaRPr lang="en-US"/>
          </a:p>
        </p:txBody>
      </p:sp>
      <p:sp>
        <p:nvSpPr>
          <p:cNvPr id="1113093" name="AutoShape 5"/>
          <p:cNvSpPr>
            <a:spLocks noChangeArrowheads="1"/>
          </p:cNvSpPr>
          <p:nvPr/>
        </p:nvSpPr>
        <p:spPr bwMode="auto">
          <a:xfrm rot="-1260000">
            <a:off x="2592388" y="933450"/>
            <a:ext cx="304800" cy="1447800"/>
          </a:xfrm>
          <a:custGeom>
            <a:avLst/>
            <a:gdLst/>
            <a:ahLst/>
            <a:cxnLst/>
            <a:rect l="0" t="0" r="r" b="b"/>
            <a:pathLst>
              <a:path w="21600" h="21600">
                <a:moveTo>
                  <a:pt x="0" y="0"/>
                </a:moveTo>
                <a:cubicBezTo>
                  <a:pt x="5965" y="0"/>
                  <a:pt x="10800" y="806"/>
                  <a:pt x="10800" y="1800"/>
                </a:cubicBezTo>
                <a:lnTo>
                  <a:pt x="10800" y="15312"/>
                </a:lnTo>
                <a:cubicBezTo>
                  <a:pt x="10800" y="16306"/>
                  <a:pt x="15635" y="17112"/>
                  <a:pt x="21600" y="17112"/>
                </a:cubicBezTo>
                <a:cubicBezTo>
                  <a:pt x="15635" y="17112"/>
                  <a:pt x="10800" y="17918"/>
                  <a:pt x="10800" y="18912"/>
                </a:cubicBezTo>
                <a:lnTo>
                  <a:pt x="10800" y="19800"/>
                </a:lnTo>
                <a:cubicBezTo>
                  <a:pt x="10800" y="20794"/>
                  <a:pt x="5965" y="21600"/>
                  <a:pt x="0" y="21600"/>
                </a:cubicBezTo>
              </a:path>
            </a:pathLst>
          </a:custGeom>
          <a:noFill/>
          <a:ln w="25400">
            <a:solidFill>
              <a:srgbClr val="009899"/>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13094" name="Rectangle 6"/>
          <p:cNvSpPr>
            <a:spLocks noChangeArrowheads="1"/>
          </p:cNvSpPr>
          <p:nvPr/>
        </p:nvSpPr>
        <p:spPr bwMode="auto">
          <a:xfrm>
            <a:off x="3886200" y="1130300"/>
            <a:ext cx="4953000" cy="408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26649B"/>
                </a:solidFill>
                <a:miter lim="800000"/>
                <a:headEnd/>
                <a:tailEnd/>
              </a14:hiddenLine>
            </a:ext>
          </a:extLst>
        </p:spPr>
        <p:txBody>
          <a:bodyPr lIns="0" tIns="0" rIns="40639" bIns="0" anchor="ctr"/>
          <a:lstStyle/>
          <a:p>
            <a:pPr marL="496888" indent="-457200">
              <a:tabLst>
                <a:tab pos="495300" algn="l"/>
                <a:tab pos="495300" algn="l"/>
                <a:tab pos="952500" algn="l"/>
                <a:tab pos="1828800" algn="l"/>
              </a:tabLst>
            </a:pPr>
            <a:r>
              <a:rPr lang="en-US" sz="3200">
                <a:solidFill>
                  <a:schemeClr val="tx2"/>
                </a:solidFill>
              </a:rPr>
              <a:t>Tier II - Strategic/Targeted</a:t>
            </a:r>
            <a:endParaRPr lang="en-US" sz="3200">
              <a:solidFill>
                <a:srgbClr val="000000"/>
              </a:solidFill>
              <a:cs typeface="Arial" charset="0"/>
              <a:sym typeface="Arial" charset="0"/>
            </a:endParaRPr>
          </a:p>
          <a:p>
            <a:pPr marL="496888" indent="-457200" algn="ctr">
              <a:tabLst>
                <a:tab pos="495300" algn="l"/>
                <a:tab pos="495300" algn="l"/>
                <a:tab pos="952500" algn="l"/>
                <a:tab pos="1828800" algn="l"/>
              </a:tabLst>
            </a:pPr>
            <a:endParaRPr lang="en-US" sz="3200">
              <a:solidFill>
                <a:srgbClr val="000000"/>
              </a:solidFill>
              <a:cs typeface="Arial" charset="0"/>
              <a:sym typeface="Arial" charset="0"/>
            </a:endParaRPr>
          </a:p>
          <a:p>
            <a:pPr marL="496888" indent="-457200" algn="ctr">
              <a:tabLst>
                <a:tab pos="495300" algn="l"/>
                <a:tab pos="495300" algn="l"/>
                <a:tab pos="952500" algn="l"/>
                <a:tab pos="1828800" algn="l"/>
              </a:tabLst>
            </a:pPr>
            <a:r>
              <a:rPr lang="en-US">
                <a:solidFill>
                  <a:srgbClr val="000000"/>
                </a:solidFill>
                <a:cs typeface="Arial" charset="0"/>
                <a:sym typeface="Arial" charset="0"/>
              </a:rPr>
              <a:t>Early (Soar to) Success (Houghton Mifflin)</a:t>
            </a:r>
          </a:p>
          <a:p>
            <a:pPr marL="496888" indent="-457200" algn="ctr">
              <a:tabLst>
                <a:tab pos="495300" algn="l"/>
                <a:tab pos="495300" algn="l"/>
                <a:tab pos="952500" algn="l"/>
                <a:tab pos="1828800" algn="l"/>
              </a:tabLst>
            </a:pPr>
            <a:r>
              <a:rPr lang="en-US">
                <a:solidFill>
                  <a:srgbClr val="000000"/>
                </a:solidFill>
                <a:cs typeface="Arial" charset="0"/>
                <a:sym typeface="Arial" charset="0"/>
              </a:rPr>
              <a:t>Read Well (Sopris West)</a:t>
            </a:r>
          </a:p>
          <a:p>
            <a:pPr marL="496888" indent="-457200" algn="ctr">
              <a:tabLst>
                <a:tab pos="495300" algn="l"/>
                <a:tab pos="495300" algn="l"/>
                <a:tab pos="952500" algn="l"/>
                <a:tab pos="1828800" algn="l"/>
              </a:tabLst>
            </a:pPr>
            <a:r>
              <a:rPr lang="en-US" sz="2600">
                <a:solidFill>
                  <a:srgbClr val="000000"/>
                </a:solidFill>
                <a:cs typeface="Arial" charset="0"/>
                <a:sym typeface="Arial" charset="0"/>
              </a:rPr>
              <a:t>	</a:t>
            </a:r>
            <a:r>
              <a:rPr lang="en-US">
                <a:solidFill>
                  <a:srgbClr val="000000"/>
                </a:solidFill>
                <a:cs typeface="Arial" charset="0"/>
                <a:sym typeface="Arial" charset="0"/>
              </a:rPr>
              <a:t>Reading Mastery (SRA)</a:t>
            </a:r>
          </a:p>
          <a:p>
            <a:pPr marL="496888" indent="-457200" algn="ctr">
              <a:tabLst>
                <a:tab pos="495300" algn="l"/>
                <a:tab pos="495300" algn="l"/>
                <a:tab pos="952500" algn="l"/>
                <a:tab pos="1828800" algn="l"/>
              </a:tabLst>
            </a:pPr>
            <a:r>
              <a:rPr lang="en-US" sz="2600">
                <a:solidFill>
                  <a:srgbClr val="000000"/>
                </a:solidFill>
                <a:cs typeface="Arial" charset="0"/>
                <a:sym typeface="Arial" charset="0"/>
              </a:rPr>
              <a:t>	</a:t>
            </a:r>
            <a:r>
              <a:rPr lang="en-US">
                <a:solidFill>
                  <a:srgbClr val="000000"/>
                </a:solidFill>
                <a:cs typeface="Arial" charset="0"/>
                <a:sym typeface="Arial" charset="0"/>
              </a:rPr>
              <a:t>Early Reading Intervention (Scott Foresman)</a:t>
            </a:r>
          </a:p>
          <a:p>
            <a:pPr marL="496888" indent="-457200" algn="ctr">
              <a:tabLst>
                <a:tab pos="495300" algn="l"/>
                <a:tab pos="495300" algn="l"/>
                <a:tab pos="952500" algn="l"/>
                <a:tab pos="1828800" algn="l"/>
              </a:tabLst>
            </a:pPr>
            <a:r>
              <a:rPr lang="en-US" sz="2600">
                <a:solidFill>
                  <a:srgbClr val="000000"/>
                </a:solidFill>
                <a:cs typeface="Arial" charset="0"/>
                <a:sym typeface="Arial" charset="0"/>
              </a:rPr>
              <a:t>	</a:t>
            </a:r>
            <a:r>
              <a:rPr lang="en-US">
                <a:solidFill>
                  <a:srgbClr val="000000"/>
                </a:solidFill>
                <a:cs typeface="Arial" charset="0"/>
                <a:sym typeface="Arial" charset="0"/>
              </a:rPr>
              <a:t>Great Leaps (Diamuid, Inc.)</a:t>
            </a:r>
          </a:p>
          <a:p>
            <a:pPr marL="496888" indent="-457200" algn="ctr">
              <a:tabLst>
                <a:tab pos="495300" algn="l"/>
                <a:tab pos="495300" algn="l"/>
                <a:tab pos="952500" algn="l"/>
                <a:tab pos="1828800" algn="l"/>
              </a:tabLst>
            </a:pPr>
            <a:r>
              <a:rPr lang="en-US">
                <a:solidFill>
                  <a:srgbClr val="000000"/>
                </a:solidFill>
                <a:cs typeface="Arial" charset="0"/>
                <a:sym typeface="Arial" charset="0"/>
              </a:rPr>
              <a:t>REWARDS (Sopris West)</a:t>
            </a:r>
          </a:p>
          <a:p>
            <a:pPr marL="496888" indent="-457200" algn="ctr">
              <a:tabLst>
                <a:tab pos="495300" algn="l"/>
                <a:tab pos="495300" algn="l"/>
                <a:tab pos="952500" algn="l"/>
                <a:tab pos="1828800" algn="l"/>
              </a:tabLst>
            </a:pPr>
            <a:r>
              <a:rPr lang="en-US">
                <a:solidFill>
                  <a:srgbClr val="000000"/>
                </a:solidFill>
                <a:cs typeface="Arial" charset="0"/>
                <a:sym typeface="Arial" charset="0"/>
              </a:rPr>
              <a:t>Ladders to Literacy (Brookes)</a:t>
            </a:r>
          </a:p>
          <a:p>
            <a:pPr marL="496888" indent="-457200" algn="ctr">
              <a:tabLst>
                <a:tab pos="495300" algn="l"/>
                <a:tab pos="495300" algn="l"/>
                <a:tab pos="952500" algn="l"/>
                <a:tab pos="1828800" algn="l"/>
              </a:tabLst>
            </a:pPr>
            <a:r>
              <a:rPr lang="en-US" sz="2600">
                <a:solidFill>
                  <a:srgbClr val="000000"/>
                </a:solidFill>
                <a:cs typeface="Arial" charset="0"/>
                <a:sym typeface="Arial" charset="0"/>
              </a:rPr>
              <a:t>	</a:t>
            </a:r>
            <a:r>
              <a:rPr lang="en-US">
                <a:solidFill>
                  <a:srgbClr val="000000"/>
                </a:solidFill>
                <a:cs typeface="Arial" charset="0"/>
                <a:sym typeface="Arial" charset="0"/>
              </a:rPr>
              <a:t>Read Naturally </a:t>
            </a:r>
          </a:p>
          <a:p>
            <a:pPr marL="496888" indent="-457200" algn="ctr">
              <a:tabLst>
                <a:tab pos="495300" algn="l"/>
                <a:tab pos="495300" algn="l"/>
                <a:tab pos="952500" algn="l"/>
                <a:tab pos="1828800" algn="l"/>
              </a:tabLst>
            </a:pPr>
            <a:r>
              <a:rPr lang="en-US" sz="2600">
                <a:solidFill>
                  <a:srgbClr val="000000"/>
                </a:solidFill>
                <a:cs typeface="Arial" charset="0"/>
                <a:sym typeface="Arial" charset="0"/>
              </a:rPr>
              <a:t>	</a:t>
            </a:r>
            <a:r>
              <a:rPr lang="en-US">
                <a:solidFill>
                  <a:srgbClr val="000000"/>
                </a:solidFill>
                <a:cs typeface="Arial" charset="0"/>
                <a:sym typeface="Arial" charset="0"/>
              </a:rPr>
              <a:t>Peer Assisted Learning Strategies (PALS)</a:t>
            </a:r>
          </a:p>
          <a:p>
            <a:pPr marL="496888" indent="-457200" algn="ctr">
              <a:tabLst>
                <a:tab pos="495300" algn="l"/>
                <a:tab pos="495300" algn="l"/>
                <a:tab pos="952500" algn="l"/>
                <a:tab pos="1828800" algn="l"/>
              </a:tabLst>
            </a:pPr>
            <a:endParaRPr lang="en-US" i="1">
              <a:solidFill>
                <a:srgbClr val="000000"/>
              </a:solidFill>
              <a:sym typeface="Arial" charset="0"/>
            </a:endParaRPr>
          </a:p>
          <a:p>
            <a:pPr marL="496888" indent="-457200" algn="ctr">
              <a:tabLst>
                <a:tab pos="495300" algn="l"/>
                <a:tab pos="495300" algn="l"/>
                <a:tab pos="952500" algn="l"/>
                <a:tab pos="1828800" algn="l"/>
              </a:tabLst>
            </a:pPr>
            <a:endParaRPr lang="en-US" i="1">
              <a:solidFill>
                <a:srgbClr val="000000"/>
              </a:solidFill>
              <a:sym typeface="Arial" charset="0"/>
            </a:endParaRPr>
          </a:p>
          <a:p>
            <a:pPr marL="496888" indent="-457200" algn="ctr">
              <a:tabLst>
                <a:tab pos="495300" algn="l"/>
                <a:tab pos="495300" algn="l"/>
                <a:tab pos="952500" algn="l"/>
                <a:tab pos="1828800" algn="l"/>
              </a:tabLst>
            </a:pPr>
            <a:r>
              <a:rPr lang="en-US" i="1">
                <a:solidFill>
                  <a:srgbClr val="000000"/>
                </a:solidFill>
                <a:sym typeface="Arial" charset="0"/>
              </a:rPr>
              <a:t>Reviewed by</a:t>
            </a:r>
            <a:r>
              <a:rPr lang="en-US">
                <a:solidFill>
                  <a:srgbClr val="000000"/>
                </a:solidFill>
                <a:sym typeface="Arial" charset="0"/>
              </a:rPr>
              <a:t>: Oregon Reading First</a:t>
            </a:r>
          </a:p>
          <a:p>
            <a:pPr marL="496888" indent="-457200" algn="ctr">
              <a:tabLst>
                <a:tab pos="495300" algn="l"/>
                <a:tab pos="495300" algn="l"/>
                <a:tab pos="952500" algn="l"/>
                <a:tab pos="1828800" algn="l"/>
              </a:tabLst>
            </a:pPr>
            <a:r>
              <a:rPr lang="en-US" i="1">
                <a:solidFill>
                  <a:srgbClr val="000000"/>
                </a:solidFill>
                <a:sym typeface="Arial" charset="0"/>
              </a:rPr>
              <a:t>Comprehensive</a:t>
            </a:r>
            <a:r>
              <a:rPr lang="en-US">
                <a:solidFill>
                  <a:srgbClr val="000000"/>
                </a:solidFill>
                <a:sym typeface="Arial" charset="0"/>
              </a:rPr>
              <a:t>: Addressed all 5 areas </a:t>
            </a:r>
          </a:p>
          <a:p>
            <a:pPr marL="496888" indent="-457200" algn="ctr">
              <a:tabLst>
                <a:tab pos="495300" algn="l"/>
                <a:tab pos="495300" algn="l"/>
                <a:tab pos="952500" algn="l"/>
                <a:tab pos="1828800" algn="l"/>
              </a:tabLst>
            </a:pPr>
            <a:r>
              <a:rPr lang="en-US">
                <a:solidFill>
                  <a:srgbClr val="000000"/>
                </a:solidFill>
                <a:sym typeface="Arial" charset="0"/>
              </a:rPr>
              <a:t>	and included at least grades K-3</a:t>
            </a:r>
          </a:p>
        </p:txBody>
      </p:sp>
      <p:sp>
        <p:nvSpPr>
          <p:cNvPr id="1113095" name="Line 7"/>
          <p:cNvSpPr>
            <a:spLocks noChangeShapeType="1"/>
          </p:cNvSpPr>
          <p:nvPr/>
        </p:nvSpPr>
        <p:spPr bwMode="auto">
          <a:xfrm rot="10800000">
            <a:off x="2438400" y="2209800"/>
            <a:ext cx="1371600" cy="381000"/>
          </a:xfrm>
          <a:prstGeom prst="line">
            <a:avLst/>
          </a:prstGeom>
          <a:noFill/>
          <a:ln w="76200">
            <a:solidFill>
              <a:srgbClr val="FF221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139106240"/>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4" name="Rectangle 4"/>
          <p:cNvSpPr>
            <a:spLocks noGrp="1" noChangeArrowheads="1"/>
          </p:cNvSpPr>
          <p:nvPr>
            <p:ph type="title"/>
          </p:nvPr>
        </p:nvSpPr>
        <p:spPr/>
        <p:txBody>
          <a:bodyPr/>
          <a:lstStyle/>
          <a:p>
            <a:r>
              <a:rPr lang="en-US"/>
              <a:t>Tier II - Strategic/Targeted</a:t>
            </a:r>
          </a:p>
        </p:txBody>
      </p:sp>
      <p:sp>
        <p:nvSpPr>
          <p:cNvPr id="1121285" name="Rectangle 5"/>
          <p:cNvSpPr>
            <a:spLocks noGrp="1" noChangeArrowheads="1"/>
          </p:cNvSpPr>
          <p:nvPr>
            <p:ph type="body" sz="half" idx="1"/>
          </p:nvPr>
        </p:nvSpPr>
        <p:spPr>
          <a:xfrm>
            <a:off x="457200" y="1600200"/>
            <a:ext cx="4800600" cy="4525963"/>
          </a:xfrm>
        </p:spPr>
        <p:txBody>
          <a:bodyPr/>
          <a:lstStyle/>
          <a:p>
            <a:r>
              <a:rPr lang="en-US" sz="2800"/>
              <a:t>Strategic math intervention resources</a:t>
            </a:r>
          </a:p>
          <a:p>
            <a:pPr lvl="1"/>
            <a:r>
              <a:rPr lang="en-US" sz="2400"/>
              <a:t>V-Math</a:t>
            </a:r>
          </a:p>
          <a:p>
            <a:pPr lvl="1"/>
            <a:r>
              <a:rPr lang="en-US" sz="2400"/>
              <a:t>Number World</a:t>
            </a:r>
          </a:p>
          <a:p>
            <a:pPr lvl="1"/>
            <a:r>
              <a:rPr lang="en-US" sz="2400">
                <a:hlinkClick r:id="rId2"/>
              </a:rPr>
              <a:t>www.enumeracy.com</a:t>
            </a:r>
            <a:endParaRPr lang="en-US" sz="2400"/>
          </a:p>
          <a:p>
            <a:pPr lvl="1"/>
            <a:r>
              <a:rPr lang="en-US" sz="2400">
                <a:hlinkClick r:id="rId3"/>
              </a:rPr>
              <a:t>www.whatworks.ed.gov</a:t>
            </a:r>
            <a:endParaRPr lang="en-US" sz="2400"/>
          </a:p>
          <a:p>
            <a:pPr lvl="1"/>
            <a:r>
              <a:rPr lang="en-US" sz="2400">
                <a:hlinkClick r:id="rId4"/>
              </a:rPr>
              <a:t>www.interventioncentral.org</a:t>
            </a:r>
            <a:endParaRPr lang="en-US" sz="2400"/>
          </a:p>
          <a:p>
            <a:pPr lvl="1"/>
            <a:endParaRPr lang="en-US" sz="2400"/>
          </a:p>
        </p:txBody>
      </p:sp>
      <p:pic>
        <p:nvPicPr>
          <p:cNvPr id="1121287" name="Picture 7" descr="MPj04089850000[1]"/>
          <p:cNvPicPr>
            <a:picLocks noGrp="1" noChangeAspect="1" noChangeArrowheads="1"/>
          </p:cNvPicPr>
          <p:nvPr>
            <p:ph sz="half" idx="2"/>
          </p:nvPr>
        </p:nvPicPr>
        <p:blipFill>
          <a:blip r:embed="rId5" cstate="print">
            <a:extLst>
              <a:ext uri="{28A0092B-C50C-407E-A947-70E740481C1C}">
                <a14:useLocalDpi xmlns:a14="http://schemas.microsoft.com/office/drawing/2010/main" val="0"/>
              </a:ext>
            </a:extLst>
          </a:blip>
          <a:srcRect/>
          <a:stretch>
            <a:fillRect/>
          </a:stretch>
        </p:blipFill>
        <p:spPr>
          <a:xfrm>
            <a:off x="5334000" y="2185988"/>
            <a:ext cx="3352800" cy="3352800"/>
          </a:xfrm>
        </p:spPr>
      </p:pic>
    </p:spTree>
    <p:extLst>
      <p:ext uri="{BB962C8B-B14F-4D97-AF65-F5344CB8AC3E}">
        <p14:creationId xmlns:p14="http://schemas.microsoft.com/office/powerpoint/2010/main" val="256678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098" name="Rectangle 2"/>
          <p:cNvSpPr>
            <a:spLocks noGrp="1" noChangeArrowheads="1"/>
          </p:cNvSpPr>
          <p:nvPr>
            <p:ph type="title"/>
          </p:nvPr>
        </p:nvSpPr>
        <p:spPr>
          <a:xfrm>
            <a:off x="992188" y="536575"/>
            <a:ext cx="7313612" cy="755650"/>
          </a:xfrm>
        </p:spPr>
        <p:txBody>
          <a:bodyPr>
            <a:normAutofit fontScale="90000"/>
          </a:bodyPr>
          <a:lstStyle/>
          <a:p>
            <a:r>
              <a:rPr lang="en-US" sz="4000">
                <a:solidFill>
                  <a:schemeClr val="tx1"/>
                </a:solidFill>
              </a:rPr>
              <a:t>Tier I – Core/Benchmark</a:t>
            </a:r>
            <a:r>
              <a:rPr lang="en-US" sz="3200">
                <a:solidFill>
                  <a:schemeClr val="folHlink"/>
                </a:solidFill>
              </a:rPr>
              <a:t/>
            </a:r>
            <a:br>
              <a:rPr lang="en-US" sz="3200">
                <a:solidFill>
                  <a:schemeClr val="folHlink"/>
                </a:solidFill>
              </a:rPr>
            </a:br>
            <a:endParaRPr lang="en-US" sz="3200" b="1">
              <a:solidFill>
                <a:schemeClr val="folHlink"/>
              </a:solidFill>
            </a:endParaRPr>
          </a:p>
        </p:txBody>
      </p:sp>
      <p:sp>
        <p:nvSpPr>
          <p:cNvPr id="1028099" name="Rectangle 3"/>
          <p:cNvSpPr>
            <a:spLocks noGrp="1" noChangeArrowheads="1"/>
          </p:cNvSpPr>
          <p:nvPr>
            <p:ph type="body" sz="half" idx="1"/>
          </p:nvPr>
        </p:nvSpPr>
        <p:spPr>
          <a:xfrm>
            <a:off x="609600" y="1524000"/>
            <a:ext cx="3810000" cy="4114800"/>
          </a:xfrm>
        </p:spPr>
        <p:txBody>
          <a:bodyPr/>
          <a:lstStyle/>
          <a:p>
            <a:pPr>
              <a:lnSpc>
                <a:spcPct val="80000"/>
              </a:lnSpc>
            </a:pPr>
            <a:r>
              <a:rPr lang="en-US" sz="2400"/>
              <a:t>High quality instructional and behavioral supports are provided for all students in general education</a:t>
            </a:r>
          </a:p>
          <a:p>
            <a:pPr>
              <a:lnSpc>
                <a:spcPct val="80000"/>
              </a:lnSpc>
            </a:pPr>
            <a:endParaRPr lang="en-US" sz="2400"/>
          </a:p>
          <a:p>
            <a:pPr>
              <a:lnSpc>
                <a:spcPct val="80000"/>
              </a:lnSpc>
            </a:pPr>
            <a:r>
              <a:rPr lang="en-US" sz="2400"/>
              <a:t>School personnel conduct universal screening of literacy skills, academics, and behavior.</a:t>
            </a:r>
          </a:p>
          <a:p>
            <a:pPr>
              <a:lnSpc>
                <a:spcPct val="80000"/>
              </a:lnSpc>
            </a:pPr>
            <a:endParaRPr lang="en-US" sz="2400"/>
          </a:p>
        </p:txBody>
      </p:sp>
      <p:sp>
        <p:nvSpPr>
          <p:cNvPr id="1028100" name="Rectangle 4"/>
          <p:cNvSpPr>
            <a:spLocks noGrp="1" noChangeArrowheads="1"/>
          </p:cNvSpPr>
          <p:nvPr>
            <p:ph type="body" sz="half" idx="2"/>
          </p:nvPr>
        </p:nvSpPr>
        <p:spPr>
          <a:xfrm>
            <a:off x="4876800" y="1371600"/>
            <a:ext cx="3810000" cy="4114800"/>
          </a:xfrm>
        </p:spPr>
        <p:txBody>
          <a:bodyPr/>
          <a:lstStyle/>
          <a:p>
            <a:pPr>
              <a:lnSpc>
                <a:spcPct val="80000"/>
              </a:lnSpc>
            </a:pPr>
            <a:r>
              <a:rPr lang="en-US" sz="2400"/>
              <a:t>Teachers implement a variety of scientifically research-based teaching strategies and approaches - “Scientifically-based” appeared 181 times in NCLB</a:t>
            </a:r>
          </a:p>
          <a:p>
            <a:pPr>
              <a:lnSpc>
                <a:spcPct val="80000"/>
              </a:lnSpc>
            </a:pPr>
            <a:endParaRPr lang="en-US" sz="2400"/>
          </a:p>
          <a:p>
            <a:pPr>
              <a:lnSpc>
                <a:spcPct val="80000"/>
              </a:lnSpc>
            </a:pPr>
            <a:r>
              <a:rPr lang="en-US" sz="2400"/>
              <a:t>Students receive differentiated instruction based on data from ongoing assessments.</a:t>
            </a:r>
          </a:p>
          <a:p>
            <a:pPr>
              <a:lnSpc>
                <a:spcPct val="80000"/>
              </a:lnSpc>
            </a:pPr>
            <a:endParaRPr lang="en-US" sz="2400" b="1"/>
          </a:p>
          <a:p>
            <a:pPr>
              <a:lnSpc>
                <a:spcPct val="80000"/>
              </a:lnSpc>
            </a:pPr>
            <a:endParaRPr lang="en-US" sz="2400"/>
          </a:p>
        </p:txBody>
      </p:sp>
      <p:sp>
        <p:nvSpPr>
          <p:cNvPr id="1028101" name="Text Box 5"/>
          <p:cNvSpPr txBox="1">
            <a:spLocks noChangeArrowheads="1"/>
          </p:cNvSpPr>
          <p:nvPr/>
        </p:nvSpPr>
        <p:spPr bwMode="auto">
          <a:xfrm>
            <a:off x="990600" y="6400800"/>
            <a:ext cx="78374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400" b="1">
                <a:cs typeface="Arial" charset="0"/>
              </a:rPr>
              <a:t>Adapted from:  Kovaleski (2005). Special Education Decision Making [ppt.]</a:t>
            </a:r>
          </a:p>
        </p:txBody>
      </p:sp>
    </p:spTree>
    <p:extLst>
      <p:ext uri="{BB962C8B-B14F-4D97-AF65-F5344CB8AC3E}">
        <p14:creationId xmlns:p14="http://schemas.microsoft.com/office/powerpoint/2010/main" val="218625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146" name="Rectangle 2"/>
          <p:cNvSpPr>
            <a:spLocks noGrp="1" noChangeArrowheads="1"/>
          </p:cNvSpPr>
          <p:nvPr>
            <p:ph type="title"/>
          </p:nvPr>
        </p:nvSpPr>
        <p:spPr/>
        <p:txBody>
          <a:bodyPr/>
          <a:lstStyle/>
          <a:p>
            <a:r>
              <a:rPr lang="en-US" sz="4000"/>
              <a:t>Tier I – Core/Benchmark</a:t>
            </a:r>
          </a:p>
        </p:txBody>
      </p:sp>
      <p:sp>
        <p:nvSpPr>
          <p:cNvPr id="1030147" name="Rectangle 3"/>
          <p:cNvSpPr>
            <a:spLocks noGrp="1" noChangeArrowheads="1"/>
          </p:cNvSpPr>
          <p:nvPr>
            <p:ph type="body" idx="1"/>
          </p:nvPr>
        </p:nvSpPr>
        <p:spPr>
          <a:xfrm>
            <a:off x="152400" y="1828800"/>
            <a:ext cx="8763000" cy="4419600"/>
          </a:xfrm>
        </p:spPr>
        <p:txBody>
          <a:bodyPr/>
          <a:lstStyle/>
          <a:p>
            <a:r>
              <a:rPr lang="en-US"/>
              <a:t>Universal Screening </a:t>
            </a:r>
          </a:p>
          <a:p>
            <a:pPr lvl="1"/>
            <a:r>
              <a:rPr lang="en-US" b="1"/>
              <a:t>Academics: Screen all students, begin in kindergarten; 3 times per year with appropriate early literacy and math measures</a:t>
            </a:r>
          </a:p>
          <a:p>
            <a:pPr lvl="1"/>
            <a:r>
              <a:rPr lang="en-US"/>
              <a:t>More intense instruction and monitoring </a:t>
            </a:r>
            <a:r>
              <a:rPr lang="en-US" b="1"/>
              <a:t>within classroom </a:t>
            </a:r>
            <a:r>
              <a:rPr lang="en-US"/>
              <a:t>for students below cut scores</a:t>
            </a:r>
          </a:p>
          <a:p>
            <a:pPr lvl="1"/>
            <a:r>
              <a:rPr lang="en-US"/>
              <a:t>See worksheet </a:t>
            </a:r>
          </a:p>
          <a:p>
            <a:endParaRPr lang="en-US"/>
          </a:p>
          <a:p>
            <a:endParaRPr lang="en-US"/>
          </a:p>
        </p:txBody>
      </p:sp>
    </p:spTree>
    <p:extLst>
      <p:ext uri="{BB962C8B-B14F-4D97-AF65-F5344CB8AC3E}">
        <p14:creationId xmlns:p14="http://schemas.microsoft.com/office/powerpoint/2010/main" val="594481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604" name="Rectangle 4"/>
          <p:cNvSpPr>
            <a:spLocks noGrp="1" noChangeArrowheads="1"/>
          </p:cNvSpPr>
          <p:nvPr>
            <p:ph type="title"/>
          </p:nvPr>
        </p:nvSpPr>
        <p:spPr/>
        <p:txBody>
          <a:bodyPr/>
          <a:lstStyle/>
          <a:p>
            <a:r>
              <a:rPr lang="en-US"/>
              <a:t>Cut Score Worksheet</a:t>
            </a:r>
          </a:p>
        </p:txBody>
      </p:sp>
      <p:sp>
        <p:nvSpPr>
          <p:cNvPr id="1049605" name="Rectangle 5"/>
          <p:cNvSpPr>
            <a:spLocks noGrp="1" noChangeArrowheads="1"/>
          </p:cNvSpPr>
          <p:nvPr>
            <p:ph type="body" sz="half" idx="1"/>
          </p:nvPr>
        </p:nvSpPr>
        <p:spPr/>
        <p:txBody>
          <a:bodyPr/>
          <a:lstStyle/>
          <a:p>
            <a:pPr>
              <a:lnSpc>
                <a:spcPct val="80000"/>
              </a:lnSpc>
            </a:pPr>
            <a:r>
              <a:rPr lang="en-US" sz="1600" u="sng"/>
              <a:t>Step One</a:t>
            </a:r>
            <a:r>
              <a:rPr lang="en-US" sz="1600"/>
              <a:t>:  Put all student scores on the university screening measure on a histogram type chart.  </a:t>
            </a:r>
            <a:endParaRPr lang="en-US" sz="1600" u="sng"/>
          </a:p>
          <a:p>
            <a:pPr>
              <a:lnSpc>
                <a:spcPct val="80000"/>
              </a:lnSpc>
            </a:pPr>
            <a:r>
              <a:rPr lang="en-US" sz="1600" u="sng"/>
              <a:t>Step Two</a:t>
            </a:r>
            <a:r>
              <a:rPr lang="en-US" sz="1600"/>
              <a:t>:  Calculate typical Growth Rate of specific skills.  Three formulas can be used here.</a:t>
            </a:r>
          </a:p>
          <a:p>
            <a:pPr>
              <a:lnSpc>
                <a:spcPct val="80000"/>
              </a:lnSpc>
            </a:pPr>
            <a:r>
              <a:rPr lang="en-US" sz="1600" b="1"/>
              <a:t>EOYBM – BOYBM / 36 weeks = GR</a:t>
            </a:r>
          </a:p>
          <a:p>
            <a:pPr>
              <a:lnSpc>
                <a:spcPct val="80000"/>
              </a:lnSpc>
            </a:pPr>
            <a:r>
              <a:rPr lang="en-US" sz="1600" b="1"/>
              <a:t>	Or</a:t>
            </a:r>
          </a:p>
          <a:p>
            <a:pPr>
              <a:lnSpc>
                <a:spcPct val="80000"/>
              </a:lnSpc>
            </a:pPr>
            <a:r>
              <a:rPr lang="en-US" sz="1600" b="1"/>
              <a:t>EOYBM – MOYBM / 18 weeks = GR</a:t>
            </a:r>
          </a:p>
          <a:p>
            <a:pPr>
              <a:lnSpc>
                <a:spcPct val="80000"/>
              </a:lnSpc>
            </a:pPr>
            <a:r>
              <a:rPr lang="en-US" sz="1600" b="1"/>
              <a:t>	Or</a:t>
            </a:r>
          </a:p>
          <a:p>
            <a:pPr>
              <a:lnSpc>
                <a:spcPct val="80000"/>
              </a:lnSpc>
            </a:pPr>
            <a:r>
              <a:rPr lang="en-US" sz="1600" b="1"/>
              <a:t>MOYBM – BOYBM / 18 weeks = GR</a:t>
            </a:r>
            <a:endParaRPr lang="en-US" sz="1600" u="sng"/>
          </a:p>
          <a:p>
            <a:pPr>
              <a:lnSpc>
                <a:spcPct val="80000"/>
              </a:lnSpc>
            </a:pPr>
            <a:r>
              <a:rPr lang="en-US" sz="1600" u="sng"/>
              <a:t>Step Three</a:t>
            </a:r>
            <a:r>
              <a:rPr lang="en-US" sz="1600"/>
              <a:t>: Determine the Targeted Growth Rate for students.  Two formulas can be used here depending on the desired amount of ambitiousness.  </a:t>
            </a:r>
            <a:endParaRPr lang="en-US" sz="1600" b="1"/>
          </a:p>
          <a:p>
            <a:pPr lvl="2">
              <a:lnSpc>
                <a:spcPct val="80000"/>
              </a:lnSpc>
              <a:buFontTx/>
              <a:buNone/>
            </a:pPr>
            <a:r>
              <a:rPr lang="en-US" sz="1200" b="1"/>
              <a:t>GR * 1.5 = TGR</a:t>
            </a:r>
          </a:p>
          <a:p>
            <a:pPr>
              <a:lnSpc>
                <a:spcPct val="80000"/>
              </a:lnSpc>
            </a:pPr>
            <a:r>
              <a:rPr lang="en-US" sz="1600" b="1"/>
              <a:t>	Or</a:t>
            </a:r>
          </a:p>
          <a:p>
            <a:pPr lvl="2">
              <a:lnSpc>
                <a:spcPct val="80000"/>
              </a:lnSpc>
              <a:buFontTx/>
              <a:buNone/>
            </a:pPr>
            <a:r>
              <a:rPr lang="en-US" sz="1200" b="1"/>
              <a:t>GR * 2.0 = TGR</a:t>
            </a:r>
            <a:endParaRPr lang="en-US" sz="1200" u="sng"/>
          </a:p>
        </p:txBody>
      </p:sp>
      <p:pic>
        <p:nvPicPr>
          <p:cNvPr id="1049607" name="Picture 7" descr="MCj04260600000[1]"/>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029200" y="1828800"/>
            <a:ext cx="3505200" cy="4038600"/>
          </a:xfrm>
        </p:spPr>
      </p:pic>
    </p:spTree>
    <p:extLst>
      <p:ext uri="{BB962C8B-B14F-4D97-AF65-F5344CB8AC3E}">
        <p14:creationId xmlns:p14="http://schemas.microsoft.com/office/powerpoint/2010/main" val="1678351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3704" name="Rectangle 8"/>
          <p:cNvSpPr>
            <a:spLocks noGrp="1" noChangeArrowheads="1"/>
          </p:cNvSpPr>
          <p:nvPr>
            <p:ph type="title"/>
          </p:nvPr>
        </p:nvSpPr>
        <p:spPr/>
        <p:txBody>
          <a:bodyPr/>
          <a:lstStyle/>
          <a:p>
            <a:r>
              <a:rPr lang="en-US"/>
              <a:t>Cut Score Worksheet</a:t>
            </a:r>
          </a:p>
        </p:txBody>
      </p:sp>
      <p:sp>
        <p:nvSpPr>
          <p:cNvPr id="1053705" name="Rectangle 9"/>
          <p:cNvSpPr>
            <a:spLocks noGrp="1" noChangeArrowheads="1"/>
          </p:cNvSpPr>
          <p:nvPr>
            <p:ph type="body" sz="half" idx="1"/>
          </p:nvPr>
        </p:nvSpPr>
        <p:spPr/>
        <p:txBody>
          <a:bodyPr/>
          <a:lstStyle/>
          <a:p>
            <a:pPr>
              <a:lnSpc>
                <a:spcPct val="80000"/>
              </a:lnSpc>
            </a:pPr>
            <a:r>
              <a:rPr lang="en-US" sz="1400" u="sng"/>
              <a:t>Step Four</a:t>
            </a:r>
            <a:r>
              <a:rPr lang="en-US" sz="1400"/>
              <a:t>:  Calculate the Growth Goal for the instructional period.  </a:t>
            </a:r>
          </a:p>
          <a:p>
            <a:pPr>
              <a:lnSpc>
                <a:spcPct val="80000"/>
              </a:lnSpc>
            </a:pPr>
            <a:r>
              <a:rPr lang="en-US" sz="1400"/>
              <a:t>	</a:t>
            </a:r>
            <a:r>
              <a:rPr lang="en-US" sz="1400" b="1"/>
              <a:t>TGR * NWI (18 or 36) = GG</a:t>
            </a:r>
            <a:endParaRPr lang="en-US" sz="1400" u="sng"/>
          </a:p>
          <a:p>
            <a:pPr>
              <a:lnSpc>
                <a:spcPct val="80000"/>
              </a:lnSpc>
            </a:pPr>
            <a:r>
              <a:rPr lang="en-US" sz="1400" u="sng"/>
              <a:t>Step Five</a:t>
            </a:r>
            <a:r>
              <a:rPr lang="en-US" sz="1400"/>
              <a:t>:  Calculate the Cut Score for determination of level of instruction.  Two formulas can be used here depending on the length of the instructional period used in step four.</a:t>
            </a:r>
            <a:endParaRPr lang="en-US" sz="1400" b="1"/>
          </a:p>
          <a:p>
            <a:pPr lvl="2">
              <a:lnSpc>
                <a:spcPct val="80000"/>
              </a:lnSpc>
              <a:buFontTx/>
              <a:buNone/>
            </a:pPr>
            <a:r>
              <a:rPr lang="en-US" sz="1000" b="1"/>
              <a:t>MOYBM – GG = CS</a:t>
            </a:r>
          </a:p>
          <a:p>
            <a:pPr>
              <a:lnSpc>
                <a:spcPct val="80000"/>
              </a:lnSpc>
            </a:pPr>
            <a:r>
              <a:rPr lang="en-US" sz="1400" b="1"/>
              <a:t>	Or</a:t>
            </a:r>
          </a:p>
          <a:p>
            <a:pPr lvl="2">
              <a:lnSpc>
                <a:spcPct val="80000"/>
              </a:lnSpc>
              <a:buFontTx/>
              <a:buNone/>
            </a:pPr>
            <a:r>
              <a:rPr lang="en-US" sz="1000" b="1"/>
              <a:t>EOYBM – GG = CS</a:t>
            </a:r>
            <a:endParaRPr lang="en-US" sz="1000" u="sng"/>
          </a:p>
          <a:p>
            <a:pPr>
              <a:lnSpc>
                <a:spcPct val="80000"/>
              </a:lnSpc>
            </a:pPr>
            <a:r>
              <a:rPr lang="en-US" sz="1400" u="sng"/>
              <a:t>Step Six</a:t>
            </a:r>
            <a:r>
              <a:rPr lang="en-US" sz="1400"/>
              <a:t>:  Using the Cut Score place a line of demarcation on the histogram created in step one.  Any students above the Cut Score should obtain the GG via Core instruction.  Any students below the Cut Score may need Strategic instruction to obtain the TGR and GG.  Students in need of Intensive instruction should be identified using progress monitoring data during Strategic instruction implementation.  Progress monitoring within all three tiers allows for students movement between the tiers during the instructional period.</a:t>
            </a:r>
          </a:p>
          <a:p>
            <a:pPr>
              <a:lnSpc>
                <a:spcPct val="80000"/>
              </a:lnSpc>
            </a:pPr>
            <a:endParaRPr lang="en-US" sz="1400"/>
          </a:p>
        </p:txBody>
      </p:sp>
      <p:pic>
        <p:nvPicPr>
          <p:cNvPr id="1053707" name="Picture 11" descr="MCj04260600000[1]"/>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800600" y="1676400"/>
            <a:ext cx="3962400" cy="4419600"/>
          </a:xfrm>
          <a:ln/>
        </p:spPr>
      </p:pic>
    </p:spTree>
    <p:extLst>
      <p:ext uri="{BB962C8B-B14F-4D97-AF65-F5344CB8AC3E}">
        <p14:creationId xmlns:p14="http://schemas.microsoft.com/office/powerpoint/2010/main" val="830853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6770" name="Rectangle 2"/>
          <p:cNvSpPr>
            <a:spLocks noGrp="1" noChangeArrowheads="1"/>
          </p:cNvSpPr>
          <p:nvPr>
            <p:ph type="title"/>
          </p:nvPr>
        </p:nvSpPr>
        <p:spPr/>
        <p:txBody>
          <a:bodyPr/>
          <a:lstStyle/>
          <a:p>
            <a:r>
              <a:rPr lang="en-US"/>
              <a:t>Cut Score Worksheet Activity</a:t>
            </a:r>
          </a:p>
        </p:txBody>
      </p:sp>
      <p:sp>
        <p:nvSpPr>
          <p:cNvPr id="1056771" name="Rectangle 3"/>
          <p:cNvSpPr>
            <a:spLocks noGrp="1" noChangeArrowheads="1"/>
          </p:cNvSpPr>
          <p:nvPr>
            <p:ph type="body" sz="half" idx="2"/>
          </p:nvPr>
        </p:nvSpPr>
        <p:spPr/>
        <p:txBody>
          <a:bodyPr/>
          <a:lstStyle/>
          <a:p>
            <a:r>
              <a:rPr lang="en-US" sz="2400"/>
              <a:t>Knowing that your MOYBM is 40 and your BOYBM is 20 what would be the cut score using a accelerator of 1.5?</a:t>
            </a:r>
          </a:p>
          <a:p>
            <a:r>
              <a:rPr lang="en-US" sz="2400"/>
              <a:t>BOYBM = 20</a:t>
            </a:r>
          </a:p>
          <a:p>
            <a:r>
              <a:rPr lang="en-US" sz="2400"/>
              <a:t>MOYBM = 40</a:t>
            </a:r>
          </a:p>
          <a:p>
            <a:r>
              <a:rPr lang="en-US" sz="2400"/>
              <a:t>18 weeks of instruction/intervention</a:t>
            </a:r>
          </a:p>
          <a:p>
            <a:r>
              <a:rPr lang="en-US" sz="2400"/>
              <a:t>Accelerator of 1.5 </a:t>
            </a:r>
          </a:p>
        </p:txBody>
      </p:sp>
      <p:pic>
        <p:nvPicPr>
          <p:cNvPr id="1056773" name="Picture 5" descr="MCj04344110000[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838200" y="1828800"/>
            <a:ext cx="3200400" cy="4038600"/>
          </a:xfrm>
        </p:spPr>
      </p:pic>
    </p:spTree>
    <p:extLst>
      <p:ext uri="{BB962C8B-B14F-4D97-AF65-F5344CB8AC3E}">
        <p14:creationId xmlns:p14="http://schemas.microsoft.com/office/powerpoint/2010/main" val="1266658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652" name="Rectangle 4"/>
          <p:cNvSpPr>
            <a:spLocks noGrp="1" noChangeArrowheads="1"/>
          </p:cNvSpPr>
          <p:nvPr>
            <p:ph type="title"/>
          </p:nvPr>
        </p:nvSpPr>
        <p:spPr/>
        <p:txBody>
          <a:bodyPr/>
          <a:lstStyle/>
          <a:p>
            <a:r>
              <a:rPr lang="en-US"/>
              <a:t>Cut Score Worksheet Activity</a:t>
            </a:r>
          </a:p>
        </p:txBody>
      </p:sp>
      <p:sp>
        <p:nvSpPr>
          <p:cNvPr id="1051654" name="Rectangle 6"/>
          <p:cNvSpPr>
            <a:spLocks noGrp="1" noChangeArrowheads="1"/>
          </p:cNvSpPr>
          <p:nvPr>
            <p:ph type="body" sz="half" idx="2"/>
          </p:nvPr>
        </p:nvSpPr>
        <p:spPr>
          <a:xfrm>
            <a:off x="457200" y="3938588"/>
            <a:ext cx="8229600" cy="2538412"/>
          </a:xfrm>
        </p:spPr>
        <p:txBody>
          <a:bodyPr/>
          <a:lstStyle/>
          <a:p>
            <a:pPr>
              <a:lnSpc>
                <a:spcPct val="80000"/>
              </a:lnSpc>
              <a:buFontTx/>
              <a:buNone/>
            </a:pPr>
            <a:endParaRPr lang="en-US" sz="1400" u="sng"/>
          </a:p>
          <a:p>
            <a:pPr>
              <a:lnSpc>
                <a:spcPct val="80000"/>
              </a:lnSpc>
            </a:pPr>
            <a:r>
              <a:rPr lang="en-US" sz="1400" u="sng"/>
              <a:t>Step Two</a:t>
            </a:r>
            <a:r>
              <a:rPr lang="en-US" sz="1400"/>
              <a:t>:  </a:t>
            </a:r>
            <a:r>
              <a:rPr lang="en-US" sz="1400" b="1"/>
              <a:t>MOYBM – BOYBM / 18 = GR</a:t>
            </a:r>
          </a:p>
          <a:p>
            <a:pPr lvl="2">
              <a:lnSpc>
                <a:spcPct val="80000"/>
              </a:lnSpc>
              <a:buFontTx/>
              <a:buNone/>
            </a:pPr>
            <a:r>
              <a:rPr lang="en-US" sz="1000" b="1"/>
              <a:t>40 – 20 / 18 = 1.11</a:t>
            </a:r>
            <a:endParaRPr lang="en-US" sz="1000" u="sng"/>
          </a:p>
          <a:p>
            <a:pPr>
              <a:lnSpc>
                <a:spcPct val="80000"/>
              </a:lnSpc>
            </a:pPr>
            <a:r>
              <a:rPr lang="en-US" sz="1400" u="sng"/>
              <a:t>Step Three</a:t>
            </a:r>
            <a:r>
              <a:rPr lang="en-US" sz="1400"/>
              <a:t>:  </a:t>
            </a:r>
            <a:r>
              <a:rPr lang="en-US" sz="1400" b="1"/>
              <a:t>GR * 1.5 = TGR</a:t>
            </a:r>
          </a:p>
          <a:p>
            <a:pPr lvl="2">
              <a:lnSpc>
                <a:spcPct val="80000"/>
              </a:lnSpc>
              <a:buFontTx/>
              <a:buNone/>
            </a:pPr>
            <a:r>
              <a:rPr lang="en-US" sz="1000" b="1"/>
              <a:t>1.11 * 1.5 = 1.67</a:t>
            </a:r>
            <a:endParaRPr lang="en-US" sz="1000" u="sng"/>
          </a:p>
          <a:p>
            <a:pPr>
              <a:lnSpc>
                <a:spcPct val="80000"/>
              </a:lnSpc>
            </a:pPr>
            <a:r>
              <a:rPr lang="en-US" sz="1400" u="sng"/>
              <a:t>Step Four</a:t>
            </a:r>
            <a:r>
              <a:rPr lang="en-US" sz="1400"/>
              <a:t>: </a:t>
            </a:r>
            <a:r>
              <a:rPr lang="en-US" sz="1400" b="1"/>
              <a:t>TGR * NWI = GG</a:t>
            </a:r>
          </a:p>
          <a:p>
            <a:pPr lvl="2">
              <a:lnSpc>
                <a:spcPct val="80000"/>
              </a:lnSpc>
              <a:buFontTx/>
              <a:buNone/>
            </a:pPr>
            <a:r>
              <a:rPr lang="en-US" sz="1000" b="1"/>
              <a:t>1.67 * 18 = 29.97</a:t>
            </a:r>
            <a:endParaRPr lang="en-US" sz="1000" u="sng"/>
          </a:p>
          <a:p>
            <a:pPr>
              <a:lnSpc>
                <a:spcPct val="80000"/>
              </a:lnSpc>
            </a:pPr>
            <a:r>
              <a:rPr lang="en-US" sz="1400" u="sng"/>
              <a:t>Step Five</a:t>
            </a:r>
            <a:r>
              <a:rPr lang="en-US" sz="1400"/>
              <a:t>:  </a:t>
            </a:r>
            <a:r>
              <a:rPr lang="en-US" sz="1400" b="1"/>
              <a:t>MOYBM – GG = CS</a:t>
            </a:r>
          </a:p>
          <a:p>
            <a:pPr lvl="2">
              <a:lnSpc>
                <a:spcPct val="80000"/>
              </a:lnSpc>
              <a:buFontTx/>
              <a:buNone/>
            </a:pPr>
            <a:r>
              <a:rPr lang="en-US" sz="1000" b="1"/>
              <a:t>40 – 29.97 = 10.03</a:t>
            </a:r>
            <a:endParaRPr lang="en-US" sz="1000" u="sng"/>
          </a:p>
          <a:p>
            <a:pPr>
              <a:lnSpc>
                <a:spcPct val="80000"/>
              </a:lnSpc>
            </a:pPr>
            <a:r>
              <a:rPr lang="en-US" sz="1400" u="sng"/>
              <a:t>Step Six</a:t>
            </a:r>
            <a:r>
              <a:rPr lang="en-US" sz="1400"/>
              <a:t>:  All students above the score of 10.03 should be able to meet the expected Growth Goal via Core instruction.  All students below the score of 10.03 would probably be initially placed in Strategic instruction to obtain the Targeted Growth Rate and necessary Growth Goal. </a:t>
            </a:r>
          </a:p>
        </p:txBody>
      </p:sp>
      <p:pic>
        <p:nvPicPr>
          <p:cNvPr id="1051655" name="Picture 7"/>
          <p:cNvPicPr>
            <a:picLocks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57200" y="1758950"/>
            <a:ext cx="8229600" cy="1866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2980593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2951</Words>
  <Application>Microsoft Office PowerPoint</Application>
  <PresentationFormat>On-screen Show (4:3)</PresentationFormat>
  <Paragraphs>367</Paragraphs>
  <Slides>39</Slides>
  <Notes>15</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PowerPoint Presentation</vt:lpstr>
      <vt:lpstr>Tier I – Core/Benchmark</vt:lpstr>
      <vt:lpstr>Tier I – Core/Benckmark</vt:lpstr>
      <vt:lpstr>Tier I – Core/Benchmark </vt:lpstr>
      <vt:lpstr>Tier I – Core/Benchmark</vt:lpstr>
      <vt:lpstr>Cut Score Worksheet</vt:lpstr>
      <vt:lpstr>Cut Score Worksheet</vt:lpstr>
      <vt:lpstr>Cut Score Worksheet Activity</vt:lpstr>
      <vt:lpstr>Cut Score Worksheet Activity</vt:lpstr>
      <vt:lpstr>Universal Screening Results Fidelity Check:  Are you doing the right thing? </vt:lpstr>
      <vt:lpstr>What Makes Sense </vt:lpstr>
      <vt:lpstr>PowerPoint Presentation</vt:lpstr>
      <vt:lpstr>Two:  Direct, Explicit, Systematic, Teacher Directed</vt:lpstr>
      <vt:lpstr>Two:  Direct, Explicit Teacher Directed Instruction, cont.</vt:lpstr>
      <vt:lpstr>PowerPoint Presentation</vt:lpstr>
      <vt:lpstr>PowerPoint Presentation</vt:lpstr>
      <vt:lpstr>Three: Strong curriculum: scope and sequence defined; skill hierarchy</vt:lpstr>
      <vt:lpstr>Three: Strong curriculum: scope and sequence defined; skill hierarchy</vt:lpstr>
      <vt:lpstr>Three: Strong curriculum: scope and sequence defined; skill hierarchy</vt:lpstr>
      <vt:lpstr>PowerPoint Presentation</vt:lpstr>
      <vt:lpstr>PowerPoint Presentation</vt:lpstr>
      <vt:lpstr>Three: Strong curriculum: scope and sequence defined; skill hierarchy</vt:lpstr>
      <vt:lpstr>Four:  Formative evaluation rules and instructional changes</vt:lpstr>
      <vt:lpstr>Four:  Formative evaluation rules and instructional changes</vt:lpstr>
      <vt:lpstr>Four:  Formative evaluation rules and instructional changes</vt:lpstr>
      <vt:lpstr>PowerPoint Presentation</vt:lpstr>
      <vt:lpstr>Four:  Formative evaluation rules and instructional changes</vt:lpstr>
      <vt:lpstr>PowerPoint Presentation</vt:lpstr>
      <vt:lpstr>Tier II - Strategic/Targeted</vt:lpstr>
      <vt:lpstr>Tier II - Strategic/Targeted</vt:lpstr>
      <vt:lpstr>Tier II – Strategic/Targeted</vt:lpstr>
      <vt:lpstr>Tier II - Strategic/Targeted</vt:lpstr>
      <vt:lpstr>PowerPoint Presentation</vt:lpstr>
      <vt:lpstr>Tier II - Strategic/Targeted</vt:lpstr>
      <vt:lpstr>Tier II - Strategic/Targeted</vt:lpstr>
      <vt:lpstr>Tier II - Strategic/Targeted</vt:lpstr>
      <vt:lpstr>Tier II - Strategic/Targeted</vt:lpstr>
      <vt:lpstr>PowerPoint Presentation</vt:lpstr>
      <vt:lpstr>Tier II - Strategic/Targeted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Owner</cp:lastModifiedBy>
  <cp:revision>1</cp:revision>
  <dcterms:created xsi:type="dcterms:W3CDTF">2011-01-25T16:18:04Z</dcterms:created>
  <dcterms:modified xsi:type="dcterms:W3CDTF">2011-01-25T16:19:06Z</dcterms:modified>
</cp:coreProperties>
</file>